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266" r:id="rId4"/>
    <p:sldId id="267" r:id="rId5"/>
    <p:sldId id="257" r:id="rId6"/>
    <p:sldId id="263" r:id="rId7"/>
    <p:sldId id="265" r:id="rId8"/>
    <p:sldId id="264" r:id="rId9"/>
    <p:sldId id="277" r:id="rId10"/>
    <p:sldId id="259" r:id="rId11"/>
    <p:sldId id="271" r:id="rId12"/>
    <p:sldId id="280" r:id="rId13"/>
    <p:sldId id="293" r:id="rId14"/>
    <p:sldId id="294" r:id="rId15"/>
    <p:sldId id="284" r:id="rId16"/>
    <p:sldId id="283" r:id="rId17"/>
    <p:sldId id="281" r:id="rId18"/>
    <p:sldId id="282" r:id="rId19"/>
    <p:sldId id="268" r:id="rId20"/>
    <p:sldId id="278" r:id="rId21"/>
    <p:sldId id="286" r:id="rId22"/>
    <p:sldId id="279" r:id="rId23"/>
    <p:sldId id="287" r:id="rId24"/>
    <p:sldId id="285" r:id="rId25"/>
    <p:sldId id="258" r:id="rId26"/>
    <p:sldId id="272" r:id="rId27"/>
    <p:sldId id="275" r:id="rId28"/>
    <p:sldId id="276" r:id="rId29"/>
    <p:sldId id="269" r:id="rId30"/>
    <p:sldId id="288" r:id="rId31"/>
    <p:sldId id="289" r:id="rId32"/>
    <p:sldId id="270" r:id="rId33"/>
    <p:sldId id="290" r:id="rId34"/>
    <p:sldId id="291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364" autoAdjust="0"/>
  </p:normalViewPr>
  <p:slideViewPr>
    <p:cSldViewPr snapToGrid="0" snapToObjects="1">
      <p:cViewPr varScale="1">
        <p:scale>
          <a:sx n="54" d="100"/>
          <a:sy n="54" d="100"/>
        </p:scale>
        <p:origin x="91" y="725"/>
      </p:cViewPr>
      <p:guideLst/>
    </p:cSldViewPr>
  </p:slideViewPr>
  <p:outlineViewPr>
    <p:cViewPr>
      <p:scale>
        <a:sx n="33" d="100"/>
        <a:sy n="33" d="100"/>
      </p:scale>
      <p:origin x="0" y="-339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2C121-91E3-9141-B792-537750CAFE5D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4416D-21D7-3146-96A5-40959F55F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 tutorial on </a:t>
            </a:r>
            <a:r>
              <a:rPr lang="en-US" dirty="0" err="1" smtClean="0"/>
              <a:t>linux</a:t>
            </a:r>
            <a:r>
              <a:rPr lang="en-US" dirty="0" smtClean="0"/>
              <a:t>, but </a:t>
            </a:r>
            <a:r>
              <a:rPr lang="en-US" dirty="0" err="1" smtClean="0"/>
              <a:t>focussed</a:t>
            </a:r>
            <a:r>
              <a:rPr lang="en-US" baseline="0" dirty="0" smtClean="0"/>
              <a:t> on using </a:t>
            </a:r>
            <a:r>
              <a:rPr lang="en-US" baseline="0" dirty="0" err="1" smtClean="0"/>
              <a:t>hpc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1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don’t see</a:t>
            </a:r>
            <a:r>
              <a:rPr lang="en-US" baseline="0" dirty="0" smtClean="0"/>
              <a:t> your username there, you have not got your account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keys are the source</a:t>
            </a:r>
            <a:r>
              <a:rPr lang="en-US" baseline="0" dirty="0" smtClean="0"/>
              <a:t> of the most problems in accessing HPC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baseline="0" dirty="0" smtClean="0"/>
              <a:t> keys are the single most common issue when setting up new users on HPC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nersc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step combines</a:t>
            </a:r>
            <a:r>
              <a:rPr lang="en-US" baseline="0" dirty="0" smtClean="0"/>
              <a:t> several concepts from the last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7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are undefined symbols defined?</a:t>
            </a:r>
            <a:r>
              <a:rPr lang="en-US" baseline="0" dirty="0" smtClean="0"/>
              <a:t> When a compile or program fails complained about undefined symbols, this is a way to find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4416D-21D7-3146-96A5-40959F55F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5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7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0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7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2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8/26/2019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D58D6-D8E9-3C4F-9A8A-2AC18DD7D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iki.x2go.org/doku.php/star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wright77/engaging_cluster_howto/blob/master/README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jcwright77" TargetMode="External"/><Relationship Id="rId2" Type="http://schemas.openxmlformats.org/officeDocument/2006/relationships/hyperlink" Target="https://gist.github.com/e7314b16bf3c9982e9fe771b034a911d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wright77/AoD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eofe7.mit.edu:&#8221;op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mailto:user@eofe7.mit.edu:file" TargetMode="External"/><Relationship Id="rId4" Type="http://schemas.openxmlformats.org/officeDocument/2006/relationships/hyperlink" Target="mailto:user@eofe7.mit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88" y="0"/>
            <a:ext cx="43691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298888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HPC Programming Practices </a:t>
            </a:r>
            <a:r>
              <a:rPr lang="mr-IN" dirty="0" smtClean="0"/>
              <a:t>–</a:t>
            </a:r>
            <a:r>
              <a:rPr lang="en-US" dirty="0" smtClean="0"/>
              <a:t> an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298888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First </a:t>
            </a:r>
            <a:r>
              <a:rPr lang="en-US" dirty="0"/>
              <a:t>Computational Physics School for Fusion </a:t>
            </a:r>
            <a:r>
              <a:rPr lang="en-US" dirty="0" smtClean="0"/>
              <a:t>Research 2019</a:t>
            </a:r>
          </a:p>
          <a:p>
            <a:r>
              <a:rPr lang="en-US" dirty="0" smtClean="0"/>
              <a:t>MIT, Cambridge, MA</a:t>
            </a:r>
          </a:p>
          <a:p>
            <a:r>
              <a:rPr lang="en-US" dirty="0" smtClean="0"/>
              <a:t>John Wright</a:t>
            </a:r>
          </a:p>
          <a:p>
            <a:r>
              <a:rPr lang="en-US" dirty="0" smtClean="0"/>
              <a:t>jcwright@mit.edu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remote desktop connections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619" y="1586993"/>
            <a:ext cx="6514707" cy="501177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Nomachine</a:t>
            </a:r>
            <a:r>
              <a:rPr lang="en-US" dirty="0" smtClean="0"/>
              <a:t>/x2go </a:t>
            </a:r>
            <a:r>
              <a:rPr lang="en-US" dirty="0">
                <a:hlinkClick r:id="rId2"/>
              </a:rPr>
              <a:t>https://wiki.x2go.org/doku.php/start</a:t>
            </a:r>
            <a:endParaRPr lang="en-US" dirty="0" smtClean="0"/>
          </a:p>
          <a:p>
            <a:pPr lvl="1"/>
            <a:r>
              <a:rPr lang="en-US" dirty="0" smtClean="0"/>
              <a:t>Same code base.</a:t>
            </a:r>
          </a:p>
          <a:p>
            <a:pPr lvl="1"/>
            <a:r>
              <a:rPr lang="en-US" dirty="0" smtClean="0"/>
              <a:t>Both can use </a:t>
            </a:r>
            <a:r>
              <a:rPr lang="en-US" dirty="0" err="1" smtClean="0"/>
              <a:t>ssh</a:t>
            </a:r>
            <a:r>
              <a:rPr lang="en-US" dirty="0" smtClean="0"/>
              <a:t> keys</a:t>
            </a:r>
          </a:p>
          <a:p>
            <a:pPr lvl="1"/>
            <a:r>
              <a:rPr lang="en-US" dirty="0" err="1" smtClean="0"/>
              <a:t>Nomachine</a:t>
            </a:r>
            <a:r>
              <a:rPr lang="en-US" dirty="0" smtClean="0"/>
              <a:t> requires a license, used at </a:t>
            </a:r>
            <a:r>
              <a:rPr lang="en-US" dirty="0" err="1" smtClean="0"/>
              <a:t>Nersc,psfc</a:t>
            </a:r>
            <a:endParaRPr lang="en-US" dirty="0" smtClean="0"/>
          </a:p>
          <a:p>
            <a:pPr lvl="1"/>
            <a:r>
              <a:rPr lang="en-US" dirty="0" smtClean="0"/>
              <a:t>Try x2go on engaging</a:t>
            </a:r>
          </a:p>
          <a:p>
            <a:r>
              <a:rPr lang="en-US" dirty="0" err="1" smtClean="0"/>
              <a:t>FastX</a:t>
            </a:r>
            <a:r>
              <a:rPr lang="en-US" dirty="0" smtClean="0"/>
              <a:t>, try it now!</a:t>
            </a:r>
          </a:p>
          <a:p>
            <a:pPr lvl="1"/>
            <a:r>
              <a:rPr lang="en-US" dirty="0" smtClean="0"/>
              <a:t>Web client.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eofe</a:t>
            </a:r>
            <a:r>
              <a:rPr lang="en-US" dirty="0" smtClean="0"/>
              <a:t>[78].mit.edu and add private key to your browser (stored in local cache)</a:t>
            </a:r>
          </a:p>
          <a:p>
            <a:r>
              <a:rPr lang="en-US" dirty="0" smtClean="0"/>
              <a:t>X11 forwarding</a:t>
            </a:r>
          </a:p>
          <a:p>
            <a:pPr lvl="1"/>
            <a:r>
              <a:rPr lang="en-US" dirty="0" smtClean="0"/>
              <a:t>Not persistent</a:t>
            </a:r>
          </a:p>
          <a:p>
            <a:pPr lvl="1"/>
            <a:r>
              <a:rPr lang="en-US" dirty="0" smtClean="0"/>
              <a:t>Tends to be much slower</a:t>
            </a:r>
          </a:p>
          <a:p>
            <a:pPr lvl="1"/>
            <a:r>
              <a:rPr lang="en-US" dirty="0" smtClean="0"/>
              <a:t>Individual clients on your local desktop</a:t>
            </a:r>
          </a:p>
          <a:p>
            <a:pPr lvl="1"/>
            <a:r>
              <a:rPr lang="en-US" dirty="0" smtClean="0"/>
              <a:t>With X11 server such as </a:t>
            </a:r>
            <a:r>
              <a:rPr lang="en-US" dirty="0" err="1" smtClean="0"/>
              <a:t>MobaXterm</a:t>
            </a:r>
            <a:r>
              <a:rPr lang="en-US" dirty="0"/>
              <a:t> </a:t>
            </a:r>
            <a:r>
              <a:rPr lang="en-US" dirty="0" smtClean="0"/>
              <a:t>(Windows), </a:t>
            </a:r>
            <a:r>
              <a:rPr lang="en-US" dirty="0" err="1" smtClean="0"/>
              <a:t>Xquartz</a:t>
            </a:r>
            <a:r>
              <a:rPr lang="en-US" dirty="0" smtClean="0"/>
              <a:t> (OSX), XWin32 (Windows, licensed)</a:t>
            </a:r>
            <a:br>
              <a:rPr lang="en-US" dirty="0" smtClean="0"/>
            </a:br>
            <a:r>
              <a:rPr lang="en-US" dirty="0" err="1" smtClean="0"/>
              <a:t>ssh</a:t>
            </a:r>
            <a:r>
              <a:rPr lang="en-US" dirty="0" smtClean="0"/>
              <a:t> –Y user@eofe7.mit.edu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10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50" y="1511301"/>
            <a:ext cx="4870531" cy="37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modules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way of selecting software versions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modules to control which software and libraries you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Provide a clean way of managing multiple compiler/MPI combinations, software versions and dependencies. Modules modify search paths and other environmental variables in a user's shell so the executables and libraries associated with a module are found</a:t>
            </a:r>
            <a:r>
              <a:rPr lang="en-US" dirty="0" smtClean="0"/>
              <a:t>.</a:t>
            </a:r>
          </a:p>
          <a:p>
            <a:r>
              <a:rPr lang="en-US" dirty="0"/>
              <a:t>module </a:t>
            </a:r>
            <a:r>
              <a:rPr lang="en-US" dirty="0" smtClean="0"/>
              <a:t>avail - list </a:t>
            </a:r>
            <a:r>
              <a:rPr lang="en-US" dirty="0"/>
              <a:t>all modules currently available on the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module show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show what environment a module </a:t>
            </a:r>
            <a:r>
              <a:rPr lang="en-US" dirty="0" smtClean="0"/>
              <a:t>loads</a:t>
            </a:r>
          </a:p>
          <a:p>
            <a:r>
              <a:rPr lang="en-US" dirty="0" smtClean="0"/>
              <a:t>module add/unload - add/remove </a:t>
            </a:r>
            <a:r>
              <a:rPr lang="en-US" dirty="0"/>
              <a:t>a module from a user's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module list - </a:t>
            </a:r>
            <a:r>
              <a:rPr lang="en-US" dirty="0"/>
              <a:t>list what modules are </a:t>
            </a:r>
            <a:r>
              <a:rPr lang="en-US" dirty="0" smtClean="0"/>
              <a:t>loaded</a:t>
            </a:r>
          </a:p>
          <a:p>
            <a:r>
              <a:rPr lang="en-US" dirty="0" smtClean="0"/>
              <a:t>module purge - remove </a:t>
            </a:r>
            <a:r>
              <a:rPr lang="en-US" dirty="0"/>
              <a:t>all loaded </a:t>
            </a:r>
            <a:r>
              <a:rPr lang="en-US" dirty="0" smtClean="0"/>
              <a:t>modules</a:t>
            </a:r>
          </a:p>
          <a:p>
            <a:r>
              <a:rPr lang="en-US" dirty="0" smtClean="0"/>
              <a:t>module </a:t>
            </a:r>
            <a:r>
              <a:rPr lang="en-US" dirty="0"/>
              <a:t>use </a:t>
            </a:r>
            <a:r>
              <a:rPr lang="en-US" dirty="0" smtClean="0"/>
              <a:t>- add </a:t>
            </a:r>
            <a:r>
              <a:rPr lang="en-US" dirty="0"/>
              <a:t>a new search path to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module look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300" dirty="0" smtClean="0">
                <a:latin typeface="Courier"/>
              </a:rPr>
              <a:t>An example module file</a:t>
            </a:r>
            <a:r>
              <a:rPr lang="en-US" sz="2300" dirty="0">
                <a:latin typeface="Courier"/>
              </a:rPr>
              <a:t/>
            </a:r>
            <a:br>
              <a:rPr lang="en-US" sz="2300" dirty="0">
                <a:latin typeface="Courier"/>
              </a:rPr>
            </a:br>
            <a:r>
              <a:rPr lang="en-US" sz="2300" dirty="0">
                <a:latin typeface="Courier"/>
              </a:rPr>
              <a:t>#%Module -*- </a:t>
            </a:r>
            <a:r>
              <a:rPr lang="en-US" sz="2300" dirty="0" err="1">
                <a:latin typeface="Courier"/>
              </a:rPr>
              <a:t>tcl</a:t>
            </a:r>
            <a:r>
              <a:rPr lang="en-US" sz="2300" dirty="0">
                <a:latin typeface="Courier"/>
              </a:rPr>
              <a:t> -*-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## dot </a:t>
            </a:r>
            <a:r>
              <a:rPr lang="en-US" sz="2300" dirty="0" err="1">
                <a:latin typeface="Courier"/>
              </a:rPr>
              <a:t>modulefile</a:t>
            </a: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##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proc</a:t>
            </a:r>
            <a:r>
              <a:rPr lang="en-US" sz="2300" dirty="0">
                <a:latin typeface="Courier"/>
              </a:rPr>
              <a:t> </a:t>
            </a:r>
            <a:r>
              <a:rPr lang="en-US" sz="2300" dirty="0" err="1">
                <a:latin typeface="Courier"/>
              </a:rPr>
              <a:t>ModulesHelp</a:t>
            </a:r>
            <a:r>
              <a:rPr lang="en-US" sz="2300" dirty="0">
                <a:latin typeface="Courier"/>
              </a:rPr>
              <a:t> { }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puts </a:t>
            </a:r>
            <a:r>
              <a:rPr lang="en-US" sz="2300" dirty="0" err="1">
                <a:latin typeface="Courier"/>
              </a:rPr>
              <a:t>stderr</a:t>
            </a:r>
            <a:r>
              <a:rPr lang="en-US" sz="2300" dirty="0">
                <a:latin typeface="Courier"/>
              </a:rPr>
              <a:t> "\</a:t>
            </a:r>
            <a:r>
              <a:rPr lang="en-US" sz="2300" dirty="0" err="1">
                <a:latin typeface="Courier"/>
              </a:rPr>
              <a:t>tAdds</a:t>
            </a:r>
            <a:r>
              <a:rPr lang="en-US" sz="2300" dirty="0">
                <a:latin typeface="Courier"/>
              </a:rPr>
              <a:t> FFTW2 library for 64 bits to your environment."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puts </a:t>
            </a:r>
            <a:r>
              <a:rPr lang="en-US" sz="2300" dirty="0" err="1">
                <a:latin typeface="Courier"/>
              </a:rPr>
              <a:t>stderr</a:t>
            </a:r>
            <a:r>
              <a:rPr lang="en-US" sz="2300" dirty="0">
                <a:latin typeface="Courier"/>
              </a:rPr>
              <a:t> "\</a:t>
            </a:r>
            <a:r>
              <a:rPr lang="en-US" sz="2300" dirty="0" err="1">
                <a:latin typeface="Courier"/>
              </a:rPr>
              <a:t>tDirectory</a:t>
            </a:r>
            <a:r>
              <a:rPr lang="en-US" sz="2300" dirty="0">
                <a:latin typeface="Courier"/>
              </a:rPr>
              <a:t>:/home/software/</a:t>
            </a:r>
            <a:r>
              <a:rPr lang="en-US" sz="2300" dirty="0" err="1">
                <a:latin typeface="Courier"/>
              </a:rPr>
              <a:t>psfc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pkg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fftw</a:t>
            </a:r>
            <a:r>
              <a:rPr lang="en-US" sz="2300" dirty="0">
                <a:latin typeface="Courier"/>
              </a:rPr>
              <a:t>/2.1.5/intel-17/</a:t>
            </a:r>
            <a:r>
              <a:rPr lang="en-US" sz="2300" dirty="0" err="1">
                <a:latin typeface="Courier"/>
              </a:rPr>
              <a:t>impi</a:t>
            </a:r>
            <a:r>
              <a:rPr lang="en-US" sz="2300" dirty="0">
                <a:latin typeface="Courier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"Adds FFTW2 library for 64 bits to your environment. Built with intel compiler."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conflict         </a:t>
            </a:r>
            <a:r>
              <a:rPr lang="en-US" sz="2300" dirty="0" err="1">
                <a:latin typeface="Courier"/>
              </a:rPr>
              <a:t>psfc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fft</a:t>
            </a:r>
            <a:r>
              <a:rPr lang="en-US" sz="2300" dirty="0">
                <a:latin typeface="Courier"/>
              </a:rPr>
              <a:t>/2.1.5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prereq</a:t>
            </a:r>
            <a:r>
              <a:rPr lang="en-US" sz="2300" dirty="0">
                <a:latin typeface="Courier"/>
              </a:rPr>
              <a:t>           intel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set              root              /home/software/</a:t>
            </a:r>
            <a:r>
              <a:rPr lang="en-US" sz="2300" dirty="0" err="1">
                <a:latin typeface="Courier"/>
              </a:rPr>
              <a:t>psfc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pkg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fftw</a:t>
            </a:r>
            <a:r>
              <a:rPr lang="en-US" sz="2300" dirty="0">
                <a:latin typeface="Courier"/>
              </a:rPr>
              <a:t>/2.1.5/intel-17/</a:t>
            </a:r>
            <a:r>
              <a:rPr lang="en-US" sz="2300" dirty="0" err="1">
                <a:latin typeface="Courier"/>
              </a:rPr>
              <a:t>impi</a:t>
            </a: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prepend-path      LD_RUN_PATH       $root/lib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prepend-path      INCLUDE_PATH      $root/include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prepend-path      LD_LIBRARY_PATH   $root/lib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prepend-path      INFOPATH          $root/info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          FFTWDIR          $root/lib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          FFTWINCLUDE      $root/include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          FFTWLIB          $root/lib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          FFTWVERSION      </a:t>
            </a:r>
            <a:r>
              <a:rPr lang="en-US" sz="2300" dirty="0" smtClean="0">
                <a:latin typeface="Courier"/>
              </a:rPr>
              <a:t>2.1.5</a:t>
            </a:r>
          </a:p>
          <a:p>
            <a:r>
              <a:rPr lang="en-US" dirty="0" smtClean="0"/>
              <a:t>You can make your own</a:t>
            </a:r>
            <a:br>
              <a:rPr lang="en-US" dirty="0" smtClean="0"/>
            </a:br>
            <a:r>
              <a:rPr lang="en-US" dirty="0" err="1" smtClean="0"/>
              <a:t>mkdir</a:t>
            </a:r>
            <a:r>
              <a:rPr lang="en-US" dirty="0" smtClean="0"/>
              <a:t> $HOME/</a:t>
            </a:r>
            <a:r>
              <a:rPr lang="en-US" dirty="0" err="1" smtClean="0"/>
              <a:t>modulefiles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module use $HOME/</a:t>
            </a:r>
            <a:r>
              <a:rPr lang="en-US" dirty="0" err="1" smtClean="0"/>
              <a:t>modulefiles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module avail #you should see yours in this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that also loads modules.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300" dirty="0" smtClean="0">
                <a:latin typeface="Courier"/>
              </a:rPr>
              <a:t>An example module file</a:t>
            </a:r>
            <a:r>
              <a:rPr lang="en-US" sz="2300" dirty="0">
                <a:latin typeface="Courier"/>
              </a:rPr>
              <a:t/>
            </a:r>
            <a:br>
              <a:rPr lang="en-US" sz="2300" dirty="0">
                <a:latin typeface="Courier"/>
              </a:rPr>
            </a:br>
            <a:r>
              <a:rPr lang="en-US" sz="2300" dirty="0">
                <a:latin typeface="Courier"/>
              </a:rPr>
              <a:t>#%Module -*- </a:t>
            </a:r>
            <a:r>
              <a:rPr lang="en-US" sz="2300" dirty="0" err="1">
                <a:latin typeface="Courier"/>
              </a:rPr>
              <a:t>tcl</a:t>
            </a:r>
            <a:r>
              <a:rPr lang="en-US" sz="2300" dirty="0">
                <a:latin typeface="Courier"/>
              </a:rPr>
              <a:t> -*-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proc</a:t>
            </a:r>
            <a:r>
              <a:rPr lang="en-US" sz="2300" dirty="0">
                <a:latin typeface="Courier"/>
              </a:rPr>
              <a:t> </a:t>
            </a:r>
            <a:r>
              <a:rPr lang="en-US" sz="2300" dirty="0" err="1">
                <a:latin typeface="Courier"/>
              </a:rPr>
              <a:t>ModulesHelp</a:t>
            </a:r>
            <a:r>
              <a:rPr lang="en-US" sz="2300" dirty="0">
                <a:latin typeface="Courier"/>
              </a:rPr>
              <a:t> { }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      puts </a:t>
            </a:r>
            <a:r>
              <a:rPr lang="en-US" sz="2300" dirty="0" err="1">
                <a:latin typeface="Courier"/>
              </a:rPr>
              <a:t>stderr</a:t>
            </a:r>
            <a:r>
              <a:rPr lang="en-US" sz="2300" dirty="0">
                <a:latin typeface="Courier"/>
              </a:rPr>
              <a:t> "Triangle generates triangulations and </a:t>
            </a:r>
            <a:r>
              <a:rPr lang="en-US" sz="2300" dirty="0" err="1">
                <a:latin typeface="Courier"/>
              </a:rPr>
              <a:t>voronoi</a:t>
            </a:r>
            <a:r>
              <a:rPr lang="en-US" sz="2300" dirty="0">
                <a:latin typeface="Courier"/>
              </a:rPr>
              <a:t> meshes."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conflict triangle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set name Triangle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set version 1.6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set </a:t>
            </a:r>
            <a:r>
              <a:rPr lang="en-US" sz="2300" dirty="0" err="1">
                <a:latin typeface="Courier"/>
              </a:rPr>
              <a:t>psfc_home</a:t>
            </a:r>
            <a:r>
              <a:rPr lang="en-US" sz="2300" dirty="0">
                <a:latin typeface="Courier"/>
              </a:rPr>
              <a:t> /home/software/</a:t>
            </a:r>
            <a:r>
              <a:rPr lang="en-US" sz="2300" dirty="0" err="1">
                <a:latin typeface="Courier"/>
              </a:rPr>
              <a:t>psfc</a:t>
            </a: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"Name         : $name"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"Version      : $version"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"Category     : code, meshing"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"Provides     : </a:t>
            </a:r>
            <a:r>
              <a:rPr lang="en-US" sz="2300" dirty="0" err="1">
                <a:latin typeface="Courier"/>
              </a:rPr>
              <a:t>triange</a:t>
            </a:r>
            <a:r>
              <a:rPr lang="en-US" sz="2300" dirty="0">
                <a:latin typeface="Courier"/>
              </a:rPr>
              <a:t>, </a:t>
            </a:r>
            <a:r>
              <a:rPr lang="en-US" sz="2300" dirty="0" err="1">
                <a:latin typeface="Courier"/>
              </a:rPr>
              <a:t>showme</a:t>
            </a:r>
            <a:r>
              <a:rPr lang="en-US" sz="2300" dirty="0">
                <a:latin typeface="Courier"/>
              </a:rPr>
              <a:t>, </a:t>
            </a:r>
            <a:r>
              <a:rPr lang="en-US" sz="2300" dirty="0" err="1">
                <a:latin typeface="Courier"/>
              </a:rPr>
              <a:t>tricall</a:t>
            </a:r>
            <a:r>
              <a:rPr lang="en-US" sz="2300" dirty="0">
                <a:latin typeface="Courier"/>
              </a:rPr>
              <a:t>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module-</a:t>
            </a:r>
            <a:r>
              <a:rPr lang="en-US" sz="2300" dirty="0" err="1">
                <a:latin typeface="Courier"/>
              </a:rPr>
              <a:t>whatis</a:t>
            </a:r>
            <a:r>
              <a:rPr lang="en-US" sz="2300" dirty="0">
                <a:latin typeface="Courier"/>
              </a:rPr>
              <a:t> "Description  : Triangle generates triangulations and </a:t>
            </a:r>
            <a:r>
              <a:rPr lang="en-US" sz="2300" dirty="0" err="1">
                <a:latin typeface="Courier"/>
              </a:rPr>
              <a:t>voronoi</a:t>
            </a:r>
            <a:r>
              <a:rPr lang="en-US" sz="2300" dirty="0">
                <a:latin typeface="Courier"/>
              </a:rPr>
              <a:t> meshes. Compiled with intel cc"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set root $</a:t>
            </a:r>
            <a:r>
              <a:rPr lang="en-US" sz="2300" dirty="0" err="1">
                <a:latin typeface="Courier"/>
              </a:rPr>
              <a:t>psfc_home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pkg</a:t>
            </a:r>
            <a:r>
              <a:rPr lang="en-US" sz="2300" dirty="0">
                <a:latin typeface="Courier"/>
              </a:rPr>
              <a:t>/$name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prepend-path PATH $root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TRIHOME $root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err="1">
                <a:latin typeface="Courier"/>
              </a:rPr>
              <a:t>setenv</a:t>
            </a:r>
            <a:r>
              <a:rPr lang="en-US" sz="2300" dirty="0">
                <a:latin typeface="Courier"/>
              </a:rPr>
              <a:t> TRIANGLE_VERSION $version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#For codes, we load needed modules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if {[module-info mode] == "load"}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if {![is-loaded </a:t>
            </a:r>
            <a:r>
              <a:rPr lang="en-US" sz="2300" dirty="0" err="1">
                <a:latin typeface="Courier"/>
              </a:rPr>
              <a:t>psfc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config</a:t>
            </a:r>
            <a:r>
              <a:rPr lang="en-US" sz="2300" dirty="0">
                <a:latin typeface="Courier"/>
              </a:rPr>
              <a:t>]}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 module load </a:t>
            </a:r>
            <a:r>
              <a:rPr lang="en-US" sz="2300" dirty="0" err="1">
                <a:latin typeface="Courier"/>
              </a:rPr>
              <a:t>psfc</a:t>
            </a:r>
            <a:r>
              <a:rPr lang="en-US" sz="2300" dirty="0">
                <a:latin typeface="Courier"/>
              </a:rPr>
              <a:t>/</a:t>
            </a:r>
            <a:r>
              <a:rPr lang="en-US" sz="2300" dirty="0" err="1">
                <a:latin typeface="Courier"/>
              </a:rPr>
              <a:t>config</a:t>
            </a: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if {![is-loaded intel/2017-01]}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 module load intel/2017-01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>
                <a:latin typeface="Courier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00" dirty="0" smtClean="0">
                <a:latin typeface="Courier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300" dirty="0">
              <a:latin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use,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93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Module path names: category/package/optional attribute/version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: </a:t>
            </a:r>
            <a:r>
              <a:rPr lang="en-US" dirty="0" err="1" smtClean="0"/>
              <a:t>psfc</a:t>
            </a:r>
            <a:r>
              <a:rPr lang="en-US" dirty="0" smtClean="0"/>
              <a:t>/</a:t>
            </a:r>
            <a:r>
              <a:rPr lang="en-US" dirty="0" err="1" smtClean="0"/>
              <a:t>netcdf</a:t>
            </a:r>
            <a:r>
              <a:rPr lang="en-US" dirty="0" smtClean="0"/>
              <a:t>/intel-17/4.4.1.1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err="1" smtClean="0"/>
              <a:t>psfc</a:t>
            </a:r>
            <a:r>
              <a:rPr lang="en-US" dirty="0" smtClean="0"/>
              <a:t> module for </a:t>
            </a:r>
            <a:r>
              <a:rPr lang="en-US" dirty="0" err="1" smtClean="0"/>
              <a:t>netcdf</a:t>
            </a:r>
            <a:r>
              <a:rPr lang="en-US" dirty="0" smtClean="0"/>
              <a:t>, compiled by intel 2017, version 4.4.1.1</a:t>
            </a:r>
          </a:p>
          <a:p>
            <a:pPr lvl="1"/>
            <a:r>
              <a:rPr lang="en-US" dirty="0" smtClean="0"/>
              <a:t>Categories are typically accessed/added with use</a:t>
            </a:r>
            <a:br>
              <a:rPr lang="en-US" dirty="0" smtClean="0"/>
            </a:br>
            <a:r>
              <a:rPr lang="en-US" dirty="0" smtClean="0"/>
              <a:t>module use /home/software/</a:t>
            </a:r>
            <a:r>
              <a:rPr lang="en-US" dirty="0" err="1" smtClean="0"/>
              <a:t>psfc</a:t>
            </a:r>
            <a:r>
              <a:rPr lang="en-US" dirty="0" smtClean="0"/>
              <a:t>/</a:t>
            </a:r>
            <a:r>
              <a:rPr lang="en-US" dirty="0" err="1" smtClean="0"/>
              <a:t>modulefiles</a:t>
            </a:r>
            <a:endParaRPr lang="en-US" dirty="0" smtClean="0"/>
          </a:p>
          <a:p>
            <a:r>
              <a:rPr lang="en-US" dirty="0" smtClean="0"/>
              <a:t>Version can be omitted and default (typically latest one) will be loaded</a:t>
            </a:r>
          </a:p>
          <a:p>
            <a:pPr lvl="1"/>
            <a:r>
              <a:rPr lang="en-US" dirty="0" smtClean="0"/>
              <a:t>module </a:t>
            </a:r>
            <a:r>
              <a:rPr lang="en-US" dirty="0"/>
              <a:t>avail </a:t>
            </a:r>
            <a:r>
              <a:rPr lang="en-US" dirty="0" err="1" smtClean="0"/>
              <a:t>julia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julia</a:t>
            </a:r>
            <a:r>
              <a:rPr lang="en-US" dirty="0" smtClean="0"/>
              <a:t>/0.6.0 </a:t>
            </a:r>
            <a:r>
              <a:rPr lang="en-US" dirty="0" err="1"/>
              <a:t>julia</a:t>
            </a:r>
            <a:r>
              <a:rPr lang="en-US" dirty="0"/>
              <a:t>/0.6.2 </a:t>
            </a:r>
            <a:r>
              <a:rPr lang="en-US" dirty="0" err="1" smtClean="0"/>
              <a:t>julia</a:t>
            </a:r>
            <a:r>
              <a:rPr lang="en-US" dirty="0" smtClean="0"/>
              <a:t>/1.1.0</a:t>
            </a:r>
          </a:p>
          <a:p>
            <a:r>
              <a:rPr lang="en-US" dirty="0" smtClean="0"/>
              <a:t>Search for a module</a:t>
            </a:r>
          </a:p>
          <a:p>
            <a:pPr lvl="1"/>
            <a:r>
              <a:rPr lang="en-US" dirty="0" smtClean="0"/>
              <a:t>module avail &lt;name&gt; #searches for module beginning with &lt;name&gt;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 err="1" smtClean="0"/>
              <a:t>whatis</a:t>
            </a:r>
            <a:r>
              <a:rPr lang="en-US" dirty="0" smtClean="0"/>
              <a:t> &lt;string&gt; #searches for string mentioned in what-is strings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odule avail |&amp; </a:t>
            </a:r>
            <a:r>
              <a:rPr lang="en-US" dirty="0" err="1" smtClean="0"/>
              <a:t>grep</a:t>
            </a:r>
            <a:r>
              <a:rPr lang="en-US" dirty="0" smtClean="0"/>
              <a:t> &lt;string&gt; #searches all modules for name containing &lt;string&gt;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 example          program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131" y="1335973"/>
            <a:ext cx="8879738" cy="499840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16</a:t>
            </a:fld>
            <a:endParaRPr lang="en-US"/>
          </a:p>
        </p:txBody>
      </p:sp>
      <p:pic>
        <p:nvPicPr>
          <p:cNvPr id="8198" name="Picture 6" descr="Image result for julia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40" y="628727"/>
            <a:ext cx="1046480" cy="7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65440" y="1527996"/>
            <a:ext cx="240283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--reservation=</a:t>
            </a:r>
            <a:r>
              <a:rPr lang="en-US" dirty="0" err="1" smtClean="0">
                <a:solidFill>
                  <a:schemeClr val="bg1"/>
                </a:solidFill>
              </a:rPr>
              <a:t>psfc-cpsfr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9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 with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your scripts load their environment via modules, this creates a reproducible environment for debugging. Start with “module purge” to avoid an inherited environment.</a:t>
            </a:r>
          </a:p>
          <a:p>
            <a:r>
              <a:rPr lang="en-US" dirty="0" smtClean="0"/>
              <a:t>When reporting issues, include your loaded environment with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ourier"/>
              </a:rPr>
              <a:t>module list</a:t>
            </a:r>
          </a:p>
          <a:p>
            <a:r>
              <a:rPr lang="en-US" dirty="0" smtClean="0"/>
              <a:t>Modules define environmental variables with paths, useful in building software,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makefiles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module use /home/software/</a:t>
            </a:r>
            <a:r>
              <a:rPr lang="en-US" dirty="0" err="1" smtClean="0"/>
              <a:t>psfc</a:t>
            </a:r>
            <a:r>
              <a:rPr lang="en-US" dirty="0" smtClean="0"/>
              <a:t>/</a:t>
            </a:r>
            <a:r>
              <a:rPr lang="en-US" dirty="0" err="1" smtClean="0"/>
              <a:t>modulefiles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module show </a:t>
            </a:r>
            <a:r>
              <a:rPr lang="en-US" dirty="0" err="1" smtClean="0"/>
              <a:t>psfc</a:t>
            </a:r>
            <a:r>
              <a:rPr lang="en-US" dirty="0" smtClean="0"/>
              <a:t>/hdf5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odule show </a:t>
            </a:r>
            <a:r>
              <a:rPr lang="en-US" dirty="0" err="1" smtClean="0"/>
              <a:t>psfc</a:t>
            </a:r>
            <a:r>
              <a:rPr lang="en-US" dirty="0" smtClean="0"/>
              <a:t>/hdf5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[jcwright@eofe8 ~]$ module show </a:t>
            </a:r>
            <a:r>
              <a:rPr lang="en-US" dirty="0" err="1"/>
              <a:t>psfc</a:t>
            </a:r>
            <a:r>
              <a:rPr lang="en-US" dirty="0"/>
              <a:t>/hdf5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-------------------------------------------------------------------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modulefiles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/hdf5/intel-17/1.10.0:</a:t>
            </a:r>
          </a:p>
          <a:p>
            <a:pPr marL="0" indent="0">
              <a:buNone/>
            </a:pPr>
            <a:endParaRPr lang="en-US" dirty="0">
              <a:latin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</a:rPr>
              <a:t>conflict         hdf5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module-</a:t>
            </a:r>
            <a:r>
              <a:rPr lang="en-US" dirty="0" err="1">
                <a:latin typeface="Courier"/>
              </a:rPr>
              <a:t>whatis</a:t>
            </a:r>
            <a:r>
              <a:rPr lang="en-US" dirty="0">
                <a:latin typeface="Courier"/>
              </a:rPr>
              <a:t>    HDF5 1.10.0 Hierarchical Data Format library. </a:t>
            </a:r>
            <a:r>
              <a:rPr lang="en-US" dirty="0" err="1">
                <a:latin typeface="Courier"/>
              </a:rPr>
              <a:t>api</a:t>
            </a:r>
            <a:r>
              <a:rPr lang="en-US" dirty="0">
                <a:latin typeface="Courier"/>
              </a:rPr>
              <a:t>-version=v110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prepend-path     PATH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/hdf5-1.10.0-patch1/intel-17/bin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prepend-path     LD_LIBRARY_PATH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/hdf5-1.10.0-patch1/intel-17/lib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prepend-path     INCLUDE_PATH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/hdf5-1.10.0-patch1/intel-17/include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prepend-path     CPATH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/hdf5-1.10.0-patch1/intel-17/include</a:t>
            </a:r>
          </a:p>
          <a:p>
            <a:pPr marL="0" indent="0">
              <a:buNone/>
            </a:pPr>
            <a:r>
              <a:rPr lang="en-US" dirty="0" err="1">
                <a:latin typeface="Courier"/>
              </a:rPr>
              <a:t>setenv</a:t>
            </a:r>
            <a:r>
              <a:rPr lang="en-US" dirty="0">
                <a:latin typeface="Courier"/>
              </a:rPr>
              <a:t>           HDF5_VERSION 1.10.0</a:t>
            </a:r>
          </a:p>
          <a:p>
            <a:pPr marL="0" indent="0">
              <a:buNone/>
            </a:pPr>
            <a:r>
              <a:rPr lang="en-US" dirty="0" err="1">
                <a:latin typeface="Courier"/>
              </a:rPr>
              <a:t>setenv</a:t>
            </a:r>
            <a:r>
              <a:rPr lang="en-US" dirty="0">
                <a:latin typeface="Courier"/>
              </a:rPr>
              <a:t>           HDF5_LIB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/hdf5-1.10.0-patch1/intel-17/lib</a:t>
            </a:r>
          </a:p>
          <a:p>
            <a:pPr marL="0" indent="0">
              <a:buNone/>
            </a:pPr>
            <a:r>
              <a:rPr lang="en-US" dirty="0" err="1">
                <a:latin typeface="Courier"/>
              </a:rPr>
              <a:t>setenv</a:t>
            </a:r>
            <a:r>
              <a:rPr lang="en-US" dirty="0">
                <a:latin typeface="Courier"/>
              </a:rPr>
              <a:t>           HDF5_INC /home/software/</a:t>
            </a:r>
            <a:r>
              <a:rPr lang="en-US" dirty="0" err="1">
                <a:latin typeface="Courier"/>
              </a:rPr>
              <a:t>psfc</a:t>
            </a:r>
            <a:r>
              <a:rPr lang="en-US" dirty="0">
                <a:latin typeface="Courier"/>
              </a:rPr>
              <a:t>/</a:t>
            </a:r>
            <a:r>
              <a:rPr lang="en-US" dirty="0" err="1">
                <a:latin typeface="Courier"/>
              </a:rPr>
              <a:t>pkg</a:t>
            </a:r>
            <a:r>
              <a:rPr lang="en-US" dirty="0">
                <a:latin typeface="Courier"/>
              </a:rPr>
              <a:t>/hdf5-1.10.0-patch1/intel-17/include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-------------------------------------------------------------------</a:t>
            </a:r>
          </a:p>
          <a:p>
            <a:pPr marL="0" indent="0">
              <a:buNone/>
            </a:pPr>
            <a:endParaRPr lang="en-US" dirty="0">
              <a:latin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Queues and Partitions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Or, “Why isn’t my job running?”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19</a:t>
            </a:fld>
            <a:endParaRPr lang="en-US"/>
          </a:p>
        </p:txBody>
      </p:sp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58750"/>
            <a:ext cx="6286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Engaging system,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eofe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[78].mit.edu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6612" y="1825625"/>
            <a:ext cx="583318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PSFC partition has 100 </a:t>
            </a:r>
            <a:r>
              <a:rPr lang="en-US" dirty="0"/>
              <a:t>nodes, </a:t>
            </a:r>
            <a:r>
              <a:rPr lang="en-US" dirty="0" smtClean="0"/>
              <a:t>3200 </a:t>
            </a:r>
            <a:r>
              <a:rPr lang="en-US" dirty="0"/>
              <a:t>cores </a:t>
            </a:r>
            <a:r>
              <a:rPr lang="en-US" dirty="0" smtClean="0"/>
              <a:t>running Centos </a:t>
            </a:r>
            <a:r>
              <a:rPr lang="en-US" dirty="0"/>
              <a:t>7 , 2x16 cores Intel Xeon 2.1 GHz, 128 GB RAM</a:t>
            </a:r>
          </a:p>
          <a:p>
            <a:r>
              <a:rPr lang="en-US" dirty="0" smtClean="0"/>
              <a:t>Older system nodes run Centos 6 (eofe6) </a:t>
            </a:r>
            <a:r>
              <a:rPr lang="en-US" dirty="0"/>
              <a:t>and have 16 cores per node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the CPS-FR week we have 50 </a:t>
            </a:r>
            <a:r>
              <a:rPr lang="en-US" dirty="0"/>
              <a:t>nodes exclusive in the </a:t>
            </a:r>
            <a:r>
              <a:rPr lang="en-US" dirty="0" err="1" smtClean="0"/>
              <a:t>cpsfr</a:t>
            </a:r>
            <a:r>
              <a:rPr lang="en-US" dirty="0" smtClean="0"/>
              <a:t> partition: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[eoef7]$ </a:t>
            </a:r>
            <a:r>
              <a:rPr lang="en-US" dirty="0" err="1"/>
              <a:t>getent</a:t>
            </a:r>
            <a:r>
              <a:rPr lang="en-US" dirty="0"/>
              <a:t> group </a:t>
            </a:r>
            <a:r>
              <a:rPr lang="en-US" dirty="0" err="1" smtClean="0"/>
              <a:t>sched_mit_psfc_cpsfr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Much </a:t>
            </a:r>
            <a:r>
              <a:rPr lang="en-US" sz="2200" dirty="0" smtClean="0"/>
              <a:t>of first half of talk is drawn from: </a:t>
            </a:r>
            <a:r>
              <a:rPr lang="en-US" sz="2400" dirty="0">
                <a:hlinkClick r:id="rId3"/>
              </a:rPr>
              <a:t>https://github.com/jcwright77/engaging_cluster_howto/blob/master/README.md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</a:t>
            </a:fld>
            <a:endParaRPr lang="en-US"/>
          </a:p>
        </p:txBody>
      </p:sp>
      <p:pic>
        <p:nvPicPr>
          <p:cNvPr id="1029" name="Picture 5" descr="https://github.com/jcwright77/engaging_cluster_howto/raw/master/MGHPCC_DSC0049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5307"/>
            <a:ext cx="5181600" cy="29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allocation, waiting 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Linux Utility for Resource Management (SLURM)</a:t>
            </a:r>
          </a:p>
          <a:p>
            <a:pPr lvl="1"/>
            <a:r>
              <a:rPr lang="en-US" dirty="0" smtClean="0"/>
              <a:t>Popular manager/queue system used on Engaging and at </a:t>
            </a:r>
            <a:r>
              <a:rPr lang="en-US" dirty="0" err="1" smtClean="0"/>
              <a:t>Nersc</a:t>
            </a:r>
            <a:endParaRPr lang="en-US" dirty="0" smtClean="0"/>
          </a:p>
          <a:p>
            <a:pPr lvl="1"/>
            <a:r>
              <a:rPr lang="en-US" dirty="0" smtClean="0"/>
              <a:t>More robust and flexible than some older systems such as Torque/Maui</a:t>
            </a:r>
          </a:p>
          <a:p>
            <a:r>
              <a:rPr lang="en-US" dirty="0" smtClean="0"/>
              <a:t>Priorities for jobs are set by selectable criteria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Nersc</a:t>
            </a:r>
            <a:r>
              <a:rPr lang="en-US" dirty="0" smtClean="0"/>
              <a:t>, priorities influence by job size, user set priority (and charge factor)</a:t>
            </a:r>
          </a:p>
          <a:p>
            <a:pPr lvl="1"/>
            <a:r>
              <a:rPr lang="en-US" dirty="0" smtClean="0"/>
              <a:t>On Engaging, there are no charge accounts, so job priority is set by Fair Use factor and wait time.</a:t>
            </a:r>
          </a:p>
          <a:p>
            <a:r>
              <a:rPr lang="en-US" dirty="0" smtClean="0"/>
              <a:t>Backfill</a:t>
            </a:r>
          </a:p>
          <a:p>
            <a:pPr lvl="1"/>
            <a:r>
              <a:rPr lang="en-US" dirty="0" smtClean="0"/>
              <a:t>When a lower priority job can fit in between the gaps of larger jobs</a:t>
            </a:r>
          </a:p>
          <a:p>
            <a:pPr lvl="1"/>
            <a:r>
              <a:rPr lang="en-US" dirty="0" smtClean="0"/>
              <a:t>E.G. There are 5 idles nodes. The system is waiting 45 min for a 2 node job to finish so it can allocate 7 nodes to the next higher priority job. A low priority job that has requested 4 nodes for 30 min runs right away but a higher priority job asking for 4 nodes for 50 minutes does not.</a:t>
            </a:r>
          </a:p>
          <a:p>
            <a:pPr lvl="2"/>
            <a:r>
              <a:rPr lang="en-US" dirty="0" smtClean="0"/>
              <a:t>Lesson: shorter jobs may run sooner. Don’t request 12hr for every single job </a:t>
            </a:r>
            <a:r>
              <a:rPr lang="en-US" dirty="0" err="1" smtClean="0"/>
              <a:t>irregardless</a:t>
            </a:r>
            <a:r>
              <a:rPr lang="en-US" dirty="0" smtClean="0"/>
              <a:t> of actual runtime.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Slurm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1321" y="1632863"/>
            <a:ext cx="1119124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sbatch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:: submit a batch job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squeue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-u username :: show a users job status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scancel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:: kill a job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scontrol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show partition :: list partitions to which you have access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scontrol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show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jobid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 # :: info on job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sinfo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-a :: show all partition names, runtimes and available nodes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salloc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:: request a set of nodes in a partition 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salloc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--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gres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=gpu:1 -N 1 -n 16 -p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sched_any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--time=1:00:00 --exclusive 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You must exit from an 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salloc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 session. 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srun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 and 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mpirun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 within an allocation will use the allocated cores automatically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srun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:: run a program on allocated processors, optionally, also requests the allocation if needed.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</a:rPr>
              <a:t>sacct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</a:rPr>
              <a:t> :: detailed information on usage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20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Partitions.</a:t>
            </a:r>
          </a:p>
          <a:p>
            <a:pPr lvl="1"/>
            <a:r>
              <a:rPr lang="en-US" dirty="0" smtClean="0"/>
              <a:t>They contain node resources with possible </a:t>
            </a:r>
            <a:r>
              <a:rPr lang="en-US" dirty="0" err="1" smtClean="0"/>
              <a:t>inhomogenous</a:t>
            </a:r>
            <a:r>
              <a:rPr lang="en-US" dirty="0" smtClean="0"/>
              <a:t> properties</a:t>
            </a:r>
          </a:p>
          <a:p>
            <a:pPr lvl="1"/>
            <a:r>
              <a:rPr lang="en-US" dirty="0" smtClean="0"/>
              <a:t>Nodes may belong to more than one partition</a:t>
            </a:r>
          </a:p>
          <a:p>
            <a:pPr lvl="1"/>
            <a:r>
              <a:rPr lang="en-US" dirty="0" smtClean="0"/>
              <a:t>List partitions you have access to</a:t>
            </a:r>
          </a:p>
          <a:p>
            <a:pPr lvl="2"/>
            <a:r>
              <a:rPr lang="en-US" dirty="0" err="1" smtClean="0"/>
              <a:t>sinfo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Partition for this class is </a:t>
            </a:r>
            <a:r>
              <a:rPr lang="en-US" dirty="0" err="1" smtClean="0">
                <a:latin typeface="Courier"/>
              </a:rPr>
              <a:t>sched_mit_psfc_cpsfr</a:t>
            </a:r>
            <a:r>
              <a:rPr lang="en-US" dirty="0" smtClean="0">
                <a:latin typeface="Courier"/>
              </a:rPr>
              <a:t/>
            </a:r>
            <a:br>
              <a:rPr lang="en-US" dirty="0" smtClean="0">
                <a:latin typeface="Courier"/>
              </a:rPr>
            </a:br>
            <a:r>
              <a:rPr lang="en-US" dirty="0" smtClean="0"/>
              <a:t>Use </a:t>
            </a:r>
            <a:r>
              <a:rPr lang="en-US" dirty="0" err="1" smtClean="0"/>
              <a:t>sinfo</a:t>
            </a:r>
            <a:r>
              <a:rPr lang="en-US" dirty="0" smtClean="0"/>
              <a:t> to show number of nodes</a:t>
            </a:r>
          </a:p>
          <a:p>
            <a:pPr lvl="1"/>
            <a:r>
              <a:rPr lang="en-US" dirty="0" smtClean="0"/>
              <a:t>Partition details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sinfo</a:t>
            </a:r>
            <a:r>
              <a:rPr lang="en-US" dirty="0"/>
              <a:t> -p </a:t>
            </a:r>
            <a:r>
              <a:rPr lang="en-US" dirty="0" err="1"/>
              <a:t>sched_mit_psfc_cpsfr</a:t>
            </a:r>
            <a:r>
              <a:rPr lang="en-US" dirty="0"/>
              <a:t> </a:t>
            </a:r>
            <a:r>
              <a:rPr lang="en-US" dirty="0" smtClean="0"/>
              <a:t>–long</a:t>
            </a:r>
          </a:p>
          <a:p>
            <a:r>
              <a:rPr lang="en-US" dirty="0" smtClean="0"/>
              <a:t>Start a shell on a allocated node</a:t>
            </a:r>
          </a:p>
          <a:p>
            <a:pPr lvl="1"/>
            <a:r>
              <a:rPr lang="en-US" sz="1700" dirty="0" err="1" smtClean="0">
                <a:latin typeface="Courier"/>
              </a:rPr>
              <a:t>srun</a:t>
            </a:r>
            <a:r>
              <a:rPr lang="en-US" sz="1700" dirty="0" smtClean="0">
                <a:latin typeface="Courier"/>
              </a:rPr>
              <a:t> -N 1 -n 32 -p </a:t>
            </a:r>
            <a:r>
              <a:rPr lang="en-US" sz="1700" dirty="0" err="1" smtClean="0">
                <a:latin typeface="Courier"/>
              </a:rPr>
              <a:t>sched_mit_psfc_cpsfr</a:t>
            </a:r>
            <a:r>
              <a:rPr lang="en-US" sz="1700" dirty="0" smtClean="0">
                <a:latin typeface="Courier"/>
              </a:rPr>
              <a:t> --time=0:15:00 --reservation=</a:t>
            </a:r>
            <a:r>
              <a:rPr lang="en-US" sz="1700" dirty="0" err="1" smtClean="0">
                <a:latin typeface="Courier"/>
              </a:rPr>
              <a:t>psfc-cpsfr</a:t>
            </a:r>
            <a:r>
              <a:rPr lang="en-US" sz="1700" dirty="0" smtClean="0">
                <a:latin typeface="Courier"/>
              </a:rPr>
              <a:t> –-x11=first --</a:t>
            </a:r>
            <a:r>
              <a:rPr lang="en-US" sz="1700" dirty="0" err="1" smtClean="0">
                <a:latin typeface="Courier"/>
              </a:rPr>
              <a:t>pty</a:t>
            </a:r>
            <a:r>
              <a:rPr lang="en-US" sz="1700" dirty="0" smtClean="0">
                <a:latin typeface="Courier"/>
              </a:rPr>
              <a:t> /bin/bash</a:t>
            </a:r>
          </a:p>
          <a:p>
            <a:r>
              <a:rPr lang="en-US" dirty="0" smtClean="0"/>
              <a:t>Job </a:t>
            </a:r>
            <a:r>
              <a:rPr lang="en-US" dirty="0"/>
              <a:t>execution order is determined by your priority</a:t>
            </a:r>
            <a:endParaRPr lang="en-US" dirty="0" smtClean="0"/>
          </a:p>
          <a:p>
            <a:pPr lvl="1"/>
            <a:r>
              <a:rPr lang="pl-PL" dirty="0"/>
              <a:t>squeue -p sched_mit_psfc  -o "%.15i %.20P %.20j %.15u %.15T %.10M %.8C %.9l %.6D %R %q %Q %.</a:t>
            </a:r>
            <a:r>
              <a:rPr lang="pl-PL" dirty="0" smtClean="0"/>
              <a:t>30S“</a:t>
            </a:r>
            <a:r>
              <a:rPr lang="en-US" dirty="0"/>
              <a:t/>
            </a:r>
            <a:br>
              <a:rPr lang="en-US" dirty="0"/>
            </a:br>
            <a:r>
              <a:rPr lang="en-US" sz="1300" dirty="0">
                <a:latin typeface="Courier"/>
              </a:rPr>
              <a:t> JOBID                 NAME            USER           STATE       TIME     CPUS TIME_LIMI  NODES   PRIORITY NODELIST(REASON)</a:t>
            </a:r>
          </a:p>
          <a:p>
            <a:pPr marL="457200" lvl="1" indent="0">
              <a:buNone/>
            </a:pPr>
            <a:r>
              <a:rPr lang="en-US" sz="1300" dirty="0">
                <a:latin typeface="Courier"/>
              </a:rPr>
              <a:t>   21345140_[6]          </a:t>
            </a:r>
            <a:r>
              <a:rPr lang="en-US" sz="1300" dirty="0" smtClean="0">
                <a:latin typeface="Courier"/>
              </a:rPr>
              <a:t>   5284       </a:t>
            </a:r>
            <a:r>
              <a:rPr lang="en-US" sz="1300" dirty="0" err="1">
                <a:latin typeface="Courier"/>
              </a:rPr>
              <a:t>sciortino</a:t>
            </a:r>
            <a:r>
              <a:rPr lang="en-US" sz="1300" dirty="0">
                <a:latin typeface="Courier"/>
              </a:rPr>
              <a:t>     </a:t>
            </a:r>
            <a:r>
              <a:rPr lang="en-US" sz="1300" dirty="0" smtClean="0">
                <a:latin typeface="Courier"/>
              </a:rPr>
              <a:t>    PENDING       </a:t>
            </a:r>
            <a:r>
              <a:rPr lang="en-US" sz="1300" dirty="0">
                <a:latin typeface="Courier"/>
              </a:rPr>
              <a:t>0:00      256  12:00:00      8        225 (Dependency)</a:t>
            </a:r>
          </a:p>
          <a:p>
            <a:pPr marL="457200" lvl="1" indent="0">
              <a:buNone/>
            </a:pPr>
            <a:r>
              <a:rPr lang="en-US" sz="1300" dirty="0">
                <a:latin typeface="Courier"/>
              </a:rPr>
              <a:t>   </a:t>
            </a:r>
            <a:r>
              <a:rPr lang="en-US" sz="1300" dirty="0" smtClean="0">
                <a:latin typeface="Courier"/>
              </a:rPr>
              <a:t>21356895         </a:t>
            </a:r>
            <a:r>
              <a:rPr lang="en-US" sz="1300" dirty="0" err="1">
                <a:latin typeface="Courier"/>
              </a:rPr>
              <a:t>submit.slurm</a:t>
            </a:r>
            <a:r>
              <a:rPr lang="en-US" sz="1300" dirty="0">
                <a:latin typeface="Courier"/>
              </a:rPr>
              <a:t>           </a:t>
            </a:r>
            <a:r>
              <a:rPr lang="en-US" sz="1300" dirty="0" err="1">
                <a:latin typeface="Courier"/>
              </a:rPr>
              <a:t>stlam</a:t>
            </a:r>
            <a:r>
              <a:rPr lang="en-US" sz="1300" dirty="0">
                <a:latin typeface="Courier"/>
              </a:rPr>
              <a:t>         PENDING       0:00      192  12:00:00      6         57 (Priority)</a:t>
            </a:r>
          </a:p>
          <a:p>
            <a:pPr marL="457200" lvl="1" indent="0">
              <a:buNone/>
            </a:pPr>
            <a:r>
              <a:rPr lang="en-US" sz="1300" dirty="0" smtClean="0">
                <a:latin typeface="Courier"/>
              </a:rPr>
              <a:t>   21355729         </a:t>
            </a:r>
            <a:r>
              <a:rPr lang="en-US" sz="1300" dirty="0" err="1">
                <a:latin typeface="Courier"/>
              </a:rPr>
              <a:t>submit.slurm</a:t>
            </a:r>
            <a:r>
              <a:rPr lang="en-US" sz="1300" dirty="0">
                <a:latin typeface="Courier"/>
              </a:rPr>
              <a:t>           </a:t>
            </a:r>
            <a:r>
              <a:rPr lang="en-US" sz="1300" dirty="0" err="1">
                <a:latin typeface="Courier"/>
              </a:rPr>
              <a:t>stlam</a:t>
            </a:r>
            <a:r>
              <a:rPr lang="en-US" sz="1300" dirty="0">
                <a:latin typeface="Courier"/>
              </a:rPr>
              <a:t>         PENDING       0:00      160  12:00:00      5         57 (Resources)</a:t>
            </a:r>
          </a:p>
          <a:p>
            <a:pPr marL="457200" lvl="1" indent="0">
              <a:buNone/>
            </a:pPr>
            <a:r>
              <a:rPr lang="en-US" sz="1300" dirty="0">
                <a:latin typeface="Courier"/>
              </a:rPr>
              <a:t>   </a:t>
            </a:r>
            <a:r>
              <a:rPr lang="en-US" sz="1300" dirty="0" smtClean="0">
                <a:latin typeface="Courier"/>
              </a:rPr>
              <a:t>21344166                 </a:t>
            </a:r>
            <a:r>
              <a:rPr lang="en-US" sz="1300" dirty="0" err="1">
                <a:latin typeface="Courier"/>
              </a:rPr>
              <a:t>gkyl</a:t>
            </a: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milanese</a:t>
            </a:r>
            <a:r>
              <a:rPr lang="en-US" sz="1300" dirty="0">
                <a:latin typeface="Courier"/>
              </a:rPr>
              <a:t>         RUNNING   21:08:41       64 1-00:00:00     </a:t>
            </a:r>
            <a:r>
              <a:rPr lang="en-US" sz="1300" dirty="0" smtClean="0">
                <a:latin typeface="Courier"/>
              </a:rPr>
              <a:t>2        </a:t>
            </a:r>
            <a:r>
              <a:rPr lang="en-US" sz="1300" dirty="0">
                <a:latin typeface="Courier"/>
              </a:rPr>
              <a:t>2923 node[592-593]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job in </a:t>
            </a:r>
            <a:r>
              <a:rPr lang="en-US" dirty="0" err="1" smtClean="0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"/>
              </a:rPr>
              <a:t>g</a:t>
            </a:r>
            <a:r>
              <a:rPr lang="en-US" sz="1600" dirty="0" err="1" smtClean="0">
                <a:latin typeface="Courier"/>
              </a:rPr>
              <a:t>it</a:t>
            </a:r>
            <a:r>
              <a:rPr lang="en-US" sz="1600" dirty="0" smtClean="0">
                <a:latin typeface="Courier"/>
              </a:rPr>
              <a:t> </a:t>
            </a:r>
            <a:r>
              <a:rPr lang="en-US" sz="1600" dirty="0">
                <a:latin typeface="Courier"/>
              </a:rPr>
              <a:t>clone </a:t>
            </a:r>
            <a:r>
              <a:rPr lang="en-US" sz="1600" dirty="0">
                <a:latin typeface="Courier"/>
                <a:hlinkClick r:id="rId2"/>
              </a:rPr>
              <a:t>https://</a:t>
            </a:r>
            <a:r>
              <a:rPr lang="en-US" sz="1600" dirty="0" smtClean="0">
                <a:latin typeface="Courier"/>
                <a:hlinkClick r:id="rId2"/>
              </a:rPr>
              <a:t>gist.github.com/e7314b16bf3c9982e9fe771b034a911d.git</a:t>
            </a:r>
            <a:r>
              <a:rPr lang="en-US" sz="1600" dirty="0" smtClean="0">
                <a:latin typeface="Courier"/>
              </a:rPr>
              <a:t> </a:t>
            </a:r>
            <a:r>
              <a:rPr lang="en-US" sz="1600" dirty="0" err="1" smtClean="0">
                <a:latin typeface="Courier"/>
              </a:rPr>
              <a:t>cpsfr-cpi</a:t>
            </a:r>
            <a:r>
              <a:rPr lang="en-US" sz="1600" dirty="0" smtClean="0">
                <a:latin typeface="Courier"/>
              </a:rPr>
              <a:t/>
            </a:r>
            <a:br>
              <a:rPr lang="en-US" sz="1600" dirty="0" smtClean="0">
                <a:latin typeface="Courier"/>
              </a:rPr>
            </a:br>
            <a:r>
              <a:rPr lang="en-US" sz="1600" dirty="0" smtClean="0">
                <a:latin typeface="Courier"/>
              </a:rPr>
              <a:t>or go to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gist.github.com/jcwright77</a:t>
            </a:r>
            <a:r>
              <a:rPr lang="en-US" sz="1600" dirty="0" smtClean="0"/>
              <a:t> and select gist with comment “CPS-FR job example”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</a:rPr>
              <a:t>cd </a:t>
            </a:r>
            <a:r>
              <a:rPr lang="en-US" sz="1600" dirty="0" err="1" smtClean="0">
                <a:latin typeface="Courier"/>
              </a:rPr>
              <a:t>cpsfr-cpi</a:t>
            </a:r>
            <a:endParaRPr lang="en-US" sz="1600" dirty="0" smtClean="0"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m</a:t>
            </a:r>
            <a:r>
              <a:rPr lang="en-US" sz="1600" dirty="0" smtClean="0">
                <a:latin typeface="Courier"/>
              </a:rPr>
              <a:t>odule load </a:t>
            </a:r>
            <a:r>
              <a:rPr lang="en-US" sz="1600" dirty="0" err="1" smtClean="0">
                <a:latin typeface="Courier"/>
              </a:rPr>
              <a:t>gcc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 err="1">
                <a:latin typeface="Courier"/>
              </a:rPr>
              <a:t>mpich</a:t>
            </a:r>
            <a:r>
              <a:rPr lang="en-US" sz="1600" dirty="0">
                <a:latin typeface="Courier"/>
              </a:rPr>
              <a:t>/</a:t>
            </a:r>
            <a:r>
              <a:rPr lang="en-US" sz="1600" dirty="0" err="1">
                <a:latin typeface="Courier"/>
              </a:rPr>
              <a:t>ge</a:t>
            </a:r>
            <a:r>
              <a:rPr lang="en-US" sz="1600" dirty="0">
                <a:latin typeface="Courier"/>
              </a:rPr>
              <a:t>/</a:t>
            </a:r>
            <a:r>
              <a:rPr lang="en-US" sz="1600" dirty="0" err="1">
                <a:latin typeface="Courier"/>
              </a:rPr>
              <a:t>gcc</a:t>
            </a:r>
            <a:r>
              <a:rPr lang="en-US" sz="1600" dirty="0">
                <a:latin typeface="Courier"/>
              </a:rPr>
              <a:t>/64/3.1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"/>
              </a:rPr>
              <a:t>mpicc</a:t>
            </a:r>
            <a:r>
              <a:rPr lang="en-US" sz="1600" dirty="0" smtClean="0">
                <a:latin typeface="Courier"/>
              </a:rPr>
              <a:t> </a:t>
            </a:r>
            <a:r>
              <a:rPr lang="en-US" sz="1600" dirty="0" err="1" smtClean="0">
                <a:latin typeface="Courier"/>
              </a:rPr>
              <a:t>cpi.c</a:t>
            </a:r>
            <a:r>
              <a:rPr lang="en-US" sz="1600" dirty="0" smtClean="0">
                <a:latin typeface="Courier"/>
              </a:rPr>
              <a:t> –o </a:t>
            </a:r>
            <a:r>
              <a:rPr lang="en-US" sz="1600" dirty="0" err="1" smtClean="0">
                <a:latin typeface="Courier"/>
              </a:rPr>
              <a:t>cpi</a:t>
            </a:r>
            <a:r>
              <a:rPr lang="en-US" sz="1600" dirty="0" smtClean="0">
                <a:latin typeface="Courier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Courier"/>
              </a:rPr>
              <a:t>s</a:t>
            </a:r>
            <a:r>
              <a:rPr lang="en-US" sz="1600" dirty="0" err="1" smtClean="0">
                <a:latin typeface="Courier"/>
              </a:rPr>
              <a:t>batch</a:t>
            </a:r>
            <a:r>
              <a:rPr lang="en-US" sz="1600" dirty="0" smtClean="0">
                <a:latin typeface="Courier"/>
              </a:rPr>
              <a:t> </a:t>
            </a:r>
            <a:r>
              <a:rPr lang="en-US" sz="1600" dirty="0" err="1" smtClean="0">
                <a:latin typeface="Courier"/>
              </a:rPr>
              <a:t>cpi_cpsfc.slurm</a:t>
            </a:r>
            <a:r>
              <a:rPr lang="en-US" sz="1600" dirty="0">
                <a:latin typeface="Courier"/>
              </a:rPr>
              <a:t/>
            </a:r>
            <a:br>
              <a:rPr lang="en-US" sz="1600" dirty="0">
                <a:latin typeface="Courier"/>
              </a:rPr>
            </a:br>
            <a:r>
              <a:rPr lang="en-US" sz="1600" dirty="0" smtClean="0">
                <a:latin typeface="Courier"/>
              </a:rPr>
              <a:t/>
            </a:r>
            <a:br>
              <a:rPr lang="en-US" sz="1600" dirty="0" smtClean="0">
                <a:latin typeface="Courier"/>
              </a:rPr>
            </a:br>
            <a:r>
              <a:rPr lang="en-US" sz="1600" dirty="0" smtClean="0">
                <a:latin typeface="Courier"/>
              </a:rPr>
              <a:t>Process </a:t>
            </a:r>
            <a:r>
              <a:rPr lang="en-US" sz="1600" dirty="0">
                <a:latin typeface="Courier"/>
              </a:rPr>
              <a:t>29 on node552.cm.cluster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</a:rPr>
              <a:t>Process </a:t>
            </a:r>
            <a:r>
              <a:rPr lang="en-US" sz="1600" dirty="0">
                <a:latin typeface="Courier"/>
              </a:rPr>
              <a:t>26 on node552.cm.cluster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</a:rPr>
              <a:t>  . . .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</a:rPr>
              <a:t>pi </a:t>
            </a:r>
            <a:r>
              <a:rPr lang="en-US" sz="1600" dirty="0">
                <a:latin typeface="Courier"/>
              </a:rPr>
              <a:t>is approximately 3.1415926536674030, Error is 0.0000000000776099</a:t>
            </a:r>
          </a:p>
          <a:p>
            <a:pPr marL="0" indent="0">
              <a:buNone/>
            </a:pPr>
            <a:r>
              <a:rPr lang="en-US" sz="1600" dirty="0">
                <a:latin typeface="Courier"/>
              </a:rPr>
              <a:t>wall clock time = 0.052013</a:t>
            </a:r>
          </a:p>
          <a:p>
            <a:endParaRPr lang="en-US" sz="1600" dirty="0">
              <a:latin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03680" y="2407285"/>
            <a:ext cx="10515600" cy="1325563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Basics of 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Obligatory </a:t>
            </a:r>
            <a:r>
              <a:rPr lang="en-US" dirty="0" err="1" smtClean="0"/>
              <a:t>xkcd</a:t>
            </a:r>
            <a:r>
              <a:rPr lang="en-US" dirty="0" smtClean="0"/>
              <a:t> (</a:t>
            </a:r>
            <a:r>
              <a:rPr lang="en-US" dirty="0" err="1" smtClean="0"/>
              <a:t>xkcd</a:t>
            </a:r>
            <a:r>
              <a:rPr lang="en-US" dirty="0" smtClean="0"/>
              <a:t>/1700)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2" descr="New B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4196054"/>
            <a:ext cx="62674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ron video gam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58484"/>
            <a:ext cx="2590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Big bugs are better</a:t>
            </a:r>
          </a:p>
          <a:p>
            <a:r>
              <a:rPr lang="en-US" dirty="0" smtClean="0"/>
              <a:t>Finding the bug, may be in</a:t>
            </a:r>
          </a:p>
          <a:p>
            <a:pPr lvl="1"/>
            <a:r>
              <a:rPr lang="en-US" dirty="0" smtClean="0"/>
              <a:t>The program</a:t>
            </a:r>
          </a:p>
          <a:p>
            <a:pPr lvl="2"/>
            <a:r>
              <a:rPr lang="en-US" dirty="0" smtClean="0"/>
              <a:t>Run time and compile time.</a:t>
            </a:r>
          </a:p>
          <a:p>
            <a:pPr lvl="2"/>
            <a:r>
              <a:rPr lang="en-US" dirty="0" smtClean="0"/>
              <a:t>Whether crash or logic error, binary search with watch points or print statements.</a:t>
            </a:r>
          </a:p>
          <a:p>
            <a:pPr lvl="1"/>
            <a:r>
              <a:rPr lang="en-US" dirty="0" smtClean="0"/>
              <a:t>The system</a:t>
            </a:r>
          </a:p>
          <a:p>
            <a:pPr lvl="1"/>
            <a:r>
              <a:rPr lang="en-US" dirty="0" smtClean="0"/>
              <a:t>The inputs</a:t>
            </a:r>
          </a:p>
          <a:p>
            <a:pPr lvl="1"/>
            <a:r>
              <a:rPr lang="en-US" dirty="0" smtClean="0"/>
              <a:t>The compiler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Bugs from resource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Know what resources your code requires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ize &lt;program&gt; , will tell you the static allocation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op, will show RSS (resident set size) for running programs which is actual active memory usage, less than allocated memory. </a:t>
            </a:r>
          </a:p>
          <a:p>
            <a:pPr lvl="2"/>
            <a:r>
              <a:rPr lang="en-US" dirty="0" smtClean="0"/>
              <a:t>Note, shared library usage counts towards RSS even though it may be actually split among several processes</a:t>
            </a:r>
          </a:p>
          <a:p>
            <a:pPr lvl="1"/>
            <a:r>
              <a:rPr lang="en-US" dirty="0" smtClean="0"/>
              <a:t>How much memory does it allocate?</a:t>
            </a:r>
          </a:p>
          <a:p>
            <a:pPr lvl="1"/>
            <a:r>
              <a:rPr lang="en-US" dirty="0" smtClean="0"/>
              <a:t>How much disk space does it use?</a:t>
            </a:r>
          </a:p>
          <a:p>
            <a:pPr lvl="2"/>
            <a:r>
              <a:rPr lang="en-US" dirty="0" smtClean="0"/>
              <a:t>Do you have a quota?</a:t>
            </a:r>
          </a:p>
          <a:p>
            <a:pPr lvl="2"/>
            <a:r>
              <a:rPr lang="en-US" dirty="0" smtClean="0"/>
              <a:t>How big is it? Or, if no quota, how much space on the file system? Most file systems suffer performance about 80% usage. Is I/O parallel? If so, are you running on a high performance file system (</a:t>
            </a:r>
            <a:r>
              <a:rPr lang="en-US" dirty="0" err="1" smtClean="0"/>
              <a:t>eg</a:t>
            </a:r>
            <a:r>
              <a:rPr lang="en-US" dirty="0" smtClean="0"/>
              <a:t>, not NFS).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See RSS vs VSZ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822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Run </a:t>
            </a:r>
            <a:r>
              <a:rPr lang="en-US" dirty="0" err="1" smtClean="0"/>
              <a:t>rss_usage_eg.c</a:t>
            </a:r>
            <a:r>
              <a:rPr lang="en-US" dirty="0" smtClean="0"/>
              <a:t>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github.com/jcwright77/AoD.git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Get source</a:t>
            </a:r>
            <a:br>
              <a:rPr lang="en-US" dirty="0" smtClean="0"/>
            </a:br>
            <a:r>
              <a:rPr lang="en-US" sz="1700" dirty="0" err="1" smtClean="0">
                <a:latin typeface="Courier"/>
              </a:rPr>
              <a:t>git</a:t>
            </a:r>
            <a:r>
              <a:rPr lang="en-US" sz="1700" dirty="0" smtClean="0">
                <a:latin typeface="Courier"/>
              </a:rPr>
              <a:t> clone </a:t>
            </a:r>
            <a:r>
              <a:rPr lang="en-US" sz="1700" dirty="0">
                <a:latin typeface="Courier"/>
                <a:hlinkClick r:id="rId3"/>
              </a:rPr>
              <a:t>https://</a:t>
            </a:r>
            <a:r>
              <a:rPr lang="en-US" sz="1700" dirty="0" smtClean="0">
                <a:latin typeface="Courier"/>
                <a:hlinkClick r:id="rId3"/>
              </a:rPr>
              <a:t>github.com/jcwright77/AoD.git</a:t>
            </a:r>
            <a:endParaRPr lang="en-US" sz="1700" dirty="0" smtClean="0">
              <a:latin typeface="Courier"/>
            </a:endParaRPr>
          </a:p>
          <a:p>
            <a:pPr lvl="1"/>
            <a:r>
              <a:rPr lang="en-US" dirty="0" smtClean="0"/>
              <a:t>Load compiler</a:t>
            </a:r>
            <a:br>
              <a:rPr lang="en-US" dirty="0" smtClean="0"/>
            </a:br>
            <a:r>
              <a:rPr lang="en-US" sz="1700" dirty="0">
                <a:latin typeface="Courier"/>
              </a:rPr>
              <a:t>module load </a:t>
            </a:r>
            <a:r>
              <a:rPr lang="en-US" sz="1700" dirty="0" err="1">
                <a:latin typeface="Courier"/>
              </a:rPr>
              <a:t>gcc</a:t>
            </a:r>
            <a:r>
              <a:rPr lang="en-US" sz="1700" dirty="0">
                <a:latin typeface="Courier"/>
              </a:rPr>
              <a:t>/6.2.0</a:t>
            </a:r>
          </a:p>
          <a:p>
            <a:pPr lvl="1"/>
            <a:r>
              <a:rPr lang="en-US" dirty="0"/>
              <a:t>Compile</a:t>
            </a:r>
            <a:br>
              <a:rPr lang="en-US" dirty="0"/>
            </a:br>
            <a:r>
              <a:rPr lang="en-US" sz="1700" dirty="0" err="1">
                <a:latin typeface="Courier"/>
              </a:rPr>
              <a:t>gcc</a:t>
            </a:r>
            <a:r>
              <a:rPr lang="en-US" sz="1700" dirty="0">
                <a:latin typeface="Courier"/>
              </a:rPr>
              <a:t> -ggdb3 -O0 -</a:t>
            </a:r>
            <a:r>
              <a:rPr lang="en-US" sz="1700" dirty="0" err="1">
                <a:latin typeface="Courier"/>
              </a:rPr>
              <a:t>std</a:t>
            </a:r>
            <a:r>
              <a:rPr lang="en-US" sz="1700" dirty="0">
                <a:latin typeface="Courier"/>
              </a:rPr>
              <a:t>=c99 -Wall -</a:t>
            </a:r>
            <a:r>
              <a:rPr lang="en-US" sz="1700" dirty="0" err="1">
                <a:latin typeface="Courier"/>
              </a:rPr>
              <a:t>Wextra</a:t>
            </a:r>
            <a:r>
              <a:rPr lang="en-US" sz="1700" dirty="0">
                <a:latin typeface="Courier"/>
              </a:rPr>
              <a:t> -pedantic -o </a:t>
            </a:r>
            <a:r>
              <a:rPr lang="en-US" sz="1700" dirty="0" err="1">
                <a:latin typeface="Courier"/>
              </a:rPr>
              <a:t>rss_usage_eg</a:t>
            </a:r>
            <a:r>
              <a:rPr lang="en-US" sz="1700" dirty="0">
                <a:latin typeface="Courier"/>
              </a:rPr>
              <a:t> </a:t>
            </a:r>
            <a:r>
              <a:rPr lang="en-US" sz="1700" dirty="0" err="1">
                <a:latin typeface="Courier"/>
              </a:rPr>
              <a:t>rss_usage_eg.c</a:t>
            </a:r>
            <a:endParaRPr lang="en-US" sz="1700" dirty="0">
              <a:latin typeface="Courier"/>
            </a:endParaRPr>
          </a:p>
          <a:p>
            <a:pPr lvl="1"/>
            <a:r>
              <a:rPr lang="en-US" dirty="0" smtClean="0"/>
              <a:t>Allocate interactive job</a:t>
            </a:r>
            <a:r>
              <a:rPr lang="en-US" dirty="0"/>
              <a:t/>
            </a:r>
            <a:br>
              <a:rPr lang="en-US" dirty="0"/>
            </a:br>
            <a:r>
              <a:rPr lang="en-US" sz="1700" dirty="0" err="1">
                <a:latin typeface="Courier"/>
              </a:rPr>
              <a:t>srun</a:t>
            </a:r>
            <a:r>
              <a:rPr lang="en-US" sz="1700" dirty="0">
                <a:latin typeface="Courier"/>
              </a:rPr>
              <a:t> -p </a:t>
            </a:r>
            <a:r>
              <a:rPr lang="en-US" sz="1700" dirty="0" err="1">
                <a:latin typeface="Courier"/>
              </a:rPr>
              <a:t>sched_mit_psfc_cpsfr</a:t>
            </a:r>
            <a:r>
              <a:rPr lang="en-US" sz="1700" dirty="0">
                <a:latin typeface="Courier"/>
              </a:rPr>
              <a:t> --</a:t>
            </a:r>
            <a:r>
              <a:rPr lang="en-US" sz="1700" dirty="0" smtClean="0">
                <a:latin typeface="Courier"/>
              </a:rPr>
              <a:t>tasks-per-node=32 </a:t>
            </a:r>
            <a:r>
              <a:rPr lang="en-US" sz="1700" dirty="0">
                <a:latin typeface="Courier"/>
              </a:rPr>
              <a:t>-N </a:t>
            </a:r>
            <a:r>
              <a:rPr lang="en-US" sz="1700" dirty="0" smtClean="0">
                <a:latin typeface="Courier"/>
              </a:rPr>
              <a:t>1 </a:t>
            </a:r>
            <a:r>
              <a:rPr lang="en-US" sz="1700" dirty="0">
                <a:latin typeface="Courier"/>
              </a:rPr>
              <a:t>--</a:t>
            </a:r>
            <a:r>
              <a:rPr lang="en-US" sz="1700" dirty="0" err="1">
                <a:latin typeface="Courier"/>
              </a:rPr>
              <a:t>pty</a:t>
            </a:r>
            <a:r>
              <a:rPr lang="en-US" sz="1700" dirty="0">
                <a:latin typeface="Courier"/>
              </a:rPr>
              <a:t> -t 0-2:05 bash</a:t>
            </a:r>
          </a:p>
          <a:p>
            <a:pPr lvl="1"/>
            <a:r>
              <a:rPr lang="en-US" dirty="0" smtClean="0"/>
              <a:t>Run</a:t>
            </a:r>
            <a:r>
              <a:rPr lang="en-US" dirty="0"/>
              <a:t/>
            </a:r>
            <a:br>
              <a:rPr lang="en-US" dirty="0"/>
            </a:br>
            <a:r>
              <a:rPr lang="en-US" sz="1700" dirty="0">
                <a:latin typeface="Courier"/>
              </a:rPr>
              <a:t>./</a:t>
            </a:r>
            <a:r>
              <a:rPr lang="en-US" sz="1700" dirty="0" err="1">
                <a:latin typeface="Courier"/>
              </a:rPr>
              <a:t>rss_usage_eg</a:t>
            </a:r>
            <a:endParaRPr lang="en-US" sz="1700" dirty="0" smtClean="0"/>
          </a:p>
          <a:p>
            <a:pPr lvl="1"/>
            <a:r>
              <a:rPr lang="en-US" dirty="0" smtClean="0"/>
              <a:t>Bonus points, run top in separate window and monitor process usage</a:t>
            </a:r>
            <a:endParaRPr lang="en-US" sz="1700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64493" y="603315"/>
            <a:ext cx="426591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</a:rPr>
              <a:t/>
            </a:r>
            <a:br>
              <a:rPr lang="en-US" sz="1400" dirty="0">
                <a:latin typeface="Courier"/>
              </a:rPr>
            </a:br>
            <a:r>
              <a:rPr lang="en-US" sz="1400" dirty="0" smtClean="0">
                <a:latin typeface="Courier"/>
              </a:rPr>
              <a:t>[</a:t>
            </a:r>
            <a:r>
              <a:rPr lang="en-US" sz="1400" dirty="0">
                <a:latin typeface="Courier"/>
              </a:rPr>
              <a:t>jcwright@node530 </a:t>
            </a:r>
            <a:r>
              <a:rPr lang="en-US" sz="1400" dirty="0" err="1">
                <a:latin typeface="Courier"/>
              </a:rPr>
              <a:t>AoD</a:t>
            </a:r>
            <a:r>
              <a:rPr lang="en-US" sz="1400" dirty="0">
                <a:latin typeface="Courier"/>
              </a:rPr>
              <a:t>]$ </a:t>
            </a:r>
            <a:r>
              <a:rPr lang="en-US" sz="1400" dirty="0" smtClean="0">
                <a:latin typeface="Courier"/>
              </a:rPr>
              <a:t>./</a:t>
            </a:r>
            <a:r>
              <a:rPr lang="en-US" sz="1400" dirty="0" err="1" smtClean="0">
                <a:latin typeface="Courier"/>
              </a:rPr>
              <a:t>rss_usage_eg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0 </a:t>
            </a:r>
            <a:r>
              <a:rPr lang="en-US" sz="1400" dirty="0" err="1">
                <a:latin typeface="Courier"/>
              </a:rPr>
              <a:t>GiB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   VSZ   RSS COMMAND</a:t>
            </a:r>
          </a:p>
          <a:p>
            <a:r>
              <a:rPr lang="en-US" sz="1400" dirty="0">
                <a:latin typeface="Courier"/>
              </a:rPr>
              <a:t>16781440 360 </a:t>
            </a:r>
            <a:r>
              <a:rPr lang="en-US" sz="1400" dirty="0" err="1">
                <a:latin typeface="Courier"/>
              </a:rPr>
              <a:t>main.out</a:t>
            </a:r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4 </a:t>
            </a:r>
            <a:r>
              <a:rPr lang="en-US" sz="1400" dirty="0" err="1">
                <a:latin typeface="Courier"/>
              </a:rPr>
              <a:t>GiB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   VSZ   RSS COMMAND</a:t>
            </a:r>
          </a:p>
          <a:p>
            <a:r>
              <a:rPr lang="en-US" sz="1400" dirty="0">
                <a:latin typeface="Courier"/>
              </a:rPr>
              <a:t>16781440 4196244 </a:t>
            </a:r>
            <a:r>
              <a:rPr lang="en-US" sz="1400" dirty="0" err="1">
                <a:latin typeface="Courier"/>
              </a:rPr>
              <a:t>main.out</a:t>
            </a:r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8 </a:t>
            </a:r>
            <a:r>
              <a:rPr lang="en-US" sz="1400" dirty="0" err="1">
                <a:latin typeface="Courier"/>
              </a:rPr>
              <a:t>GiB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   VSZ   RSS COMMAND</a:t>
            </a:r>
          </a:p>
          <a:p>
            <a:r>
              <a:rPr lang="en-US" sz="1400" dirty="0">
                <a:latin typeface="Courier"/>
              </a:rPr>
              <a:t>16781440 8390548 </a:t>
            </a:r>
            <a:r>
              <a:rPr lang="en-US" sz="1400" dirty="0" err="1">
                <a:latin typeface="Courier"/>
              </a:rPr>
              <a:t>main.out</a:t>
            </a:r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12 </a:t>
            </a:r>
            <a:r>
              <a:rPr lang="en-US" sz="1400" dirty="0" err="1">
                <a:latin typeface="Courier"/>
              </a:rPr>
              <a:t>GiB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   VSZ   RSS COMMAND</a:t>
            </a:r>
          </a:p>
          <a:p>
            <a:r>
              <a:rPr lang="en-US" sz="1400" dirty="0">
                <a:latin typeface="Courier"/>
              </a:rPr>
              <a:t>16781440 12584852 </a:t>
            </a:r>
            <a:r>
              <a:rPr lang="en-US" sz="1400" dirty="0" err="1">
                <a:latin typeface="Courier"/>
              </a:rPr>
              <a:t>main.out</a:t>
            </a:r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16 </a:t>
            </a:r>
            <a:r>
              <a:rPr lang="en-US" sz="1400" dirty="0" err="1">
                <a:latin typeface="Courier"/>
              </a:rPr>
              <a:t>GiB</a:t>
            </a:r>
            <a:endParaRPr lang="en-US" sz="1400" dirty="0">
              <a:latin typeface="Courier"/>
            </a:endParaRPr>
          </a:p>
          <a:p>
            <a:r>
              <a:rPr lang="en-US" sz="1400" dirty="0">
                <a:latin typeface="Courier"/>
              </a:rPr>
              <a:t>   VSZ   RSS COMMAND</a:t>
            </a:r>
          </a:p>
          <a:p>
            <a:r>
              <a:rPr lang="en-US" sz="1400" dirty="0">
                <a:latin typeface="Courier"/>
              </a:rPr>
              <a:t>16781440 16777488 </a:t>
            </a:r>
            <a:r>
              <a:rPr lang="en-US" sz="1400" dirty="0" err="1">
                <a:latin typeface="Courier"/>
              </a:rPr>
              <a:t>main.out</a:t>
            </a:r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  <a:p>
            <a:r>
              <a:rPr lang="en-US" sz="1400" dirty="0" err="1">
                <a:latin typeface="Courier"/>
              </a:rPr>
              <a:t>i</a:t>
            </a:r>
            <a:r>
              <a:rPr lang="en-US" sz="1400" dirty="0">
                <a:latin typeface="Courier"/>
              </a:rPr>
              <a:t> = 0x400001000</a:t>
            </a:r>
          </a:p>
          <a:p>
            <a:r>
              <a:rPr lang="en-US" sz="1400" dirty="0">
                <a:latin typeface="Courier"/>
              </a:rPr>
              <a:t>done</a:t>
            </a:r>
          </a:p>
          <a:p>
            <a:endParaRPr lang="en-US" sz="1400" dirty="0">
              <a:latin typeface="Courier"/>
            </a:endParaRPr>
          </a:p>
          <a:p>
            <a:endParaRPr lang="en-US" sz="14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123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Libraries and paths and name mangling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computer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your base are belong to us - Linux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43" y="0"/>
            <a:ext cx="6445757" cy="50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routines are renamed, mangled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ourier"/>
              </a:rPr>
              <a:t>nm </a:t>
            </a:r>
            <a:r>
              <a:rPr lang="en-US" dirty="0" err="1" smtClean="0">
                <a:latin typeface="Courier"/>
              </a:rPr>
              <a:t>cpi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List symbols. Note function ‘f’ is defined (“T”), </a:t>
            </a:r>
            <a:r>
              <a:rPr lang="en-US" dirty="0" err="1" smtClean="0"/>
              <a:t>fprintf</a:t>
            </a:r>
            <a:r>
              <a:rPr lang="en-US" dirty="0" smtClean="0"/>
              <a:t> is undefined “U” as are MPI commands.</a:t>
            </a:r>
          </a:p>
          <a:p>
            <a:r>
              <a:rPr lang="en-US" dirty="0" err="1" smtClean="0">
                <a:latin typeface="Courier"/>
              </a:rPr>
              <a:t>ldd</a:t>
            </a:r>
            <a:r>
              <a:rPr lang="en-US" dirty="0" smtClean="0">
                <a:latin typeface="Courier"/>
              </a:rPr>
              <a:t> </a:t>
            </a:r>
            <a:r>
              <a:rPr lang="en-US" dirty="0" err="1" smtClean="0">
                <a:latin typeface="Courier"/>
              </a:rPr>
              <a:t>cpi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List dynamic dependencies.</a:t>
            </a:r>
          </a:p>
          <a:p>
            <a:endParaRPr lang="en-US" dirty="0"/>
          </a:p>
          <a:p>
            <a:r>
              <a:rPr lang="en-US" dirty="0" smtClean="0"/>
              <a:t>We see that dynamic libraries linked in at run time define the missing symbols.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58267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dirty="0">
                <a:latin typeface="Courier"/>
              </a:rPr>
              <a:t>0000000000400986 T f</a:t>
            </a:r>
          </a:p>
          <a:p>
            <a:pPr marL="0" indent="0">
              <a:buNone/>
            </a:pPr>
            <a:r>
              <a:rPr lang="fr-FR" sz="1600" dirty="0">
                <a:latin typeface="Courier"/>
              </a:rPr>
              <a:t>0000000000400c94 T _fini</a:t>
            </a:r>
          </a:p>
          <a:p>
            <a:pPr marL="0" indent="0">
              <a:buNone/>
            </a:pPr>
            <a:r>
              <a:rPr lang="fr-FR" sz="1600" dirty="0">
                <a:latin typeface="Courier"/>
              </a:rPr>
              <a:t>                 U </a:t>
            </a:r>
            <a:r>
              <a:rPr lang="fr-FR" sz="1600" dirty="0" err="1">
                <a:latin typeface="Courier"/>
              </a:rPr>
              <a:t>fprintf</a:t>
            </a:r>
            <a:r>
              <a:rPr lang="fr-FR" sz="1600" dirty="0">
                <a:latin typeface="Courier"/>
              </a:rPr>
              <a:t>@@GLIBC_2.2.5</a:t>
            </a:r>
            <a:br>
              <a:rPr lang="fr-FR" sz="1600" dirty="0">
                <a:latin typeface="Courier"/>
              </a:rPr>
            </a:br>
            <a:r>
              <a:rPr lang="fr-FR" sz="1600" dirty="0">
                <a:latin typeface="Courier"/>
              </a:rPr>
              <a:t>  </a:t>
            </a:r>
            <a:r>
              <a:rPr lang="fr-FR" sz="1600" dirty="0" smtClean="0">
                <a:latin typeface="Courier"/>
              </a:rPr>
              <a:t>               U </a:t>
            </a:r>
            <a:r>
              <a:rPr lang="fr-FR" sz="1600" dirty="0" err="1">
                <a:latin typeface="Courier"/>
              </a:rPr>
              <a:t>MPI_Bcast</a:t>
            </a:r>
            <a:endParaRPr lang="fr-FR" sz="1600" dirty="0">
              <a:latin typeface="Courier"/>
            </a:endParaRPr>
          </a:p>
          <a:p>
            <a:pPr marL="0" indent="0">
              <a:buNone/>
            </a:pPr>
            <a:r>
              <a:rPr lang="fr-FR" sz="1600" dirty="0">
                <a:latin typeface="Courier"/>
              </a:rPr>
              <a:t>                 U </a:t>
            </a:r>
            <a:r>
              <a:rPr lang="fr-FR" sz="1600" dirty="0" err="1" smtClean="0">
                <a:latin typeface="Courier"/>
              </a:rPr>
              <a:t>MPI_Comm_rank</a:t>
            </a:r>
            <a:endParaRPr lang="fr-FR" sz="1600" dirty="0" smtClean="0">
              <a:latin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</a:endParaRPr>
          </a:p>
          <a:p>
            <a:pPr marL="0" indent="0">
              <a:buNone/>
            </a:pPr>
            <a:r>
              <a:rPr lang="fr-FR" sz="1600" dirty="0">
                <a:latin typeface="Courier"/>
              </a:rPr>
              <a:t>libgcc_s.so.1 =&gt; /</a:t>
            </a:r>
            <a:r>
              <a:rPr lang="fr-FR" sz="1600" dirty="0" smtClean="0">
                <a:latin typeface="Courier"/>
              </a:rPr>
              <a:t>home/software/</a:t>
            </a:r>
            <a:r>
              <a:rPr lang="fr-FR" sz="1600" dirty="0" err="1" smtClean="0">
                <a:latin typeface="Courier"/>
              </a:rPr>
              <a:t>gcc</a:t>
            </a:r>
            <a:r>
              <a:rPr lang="fr-FR" sz="1600" dirty="0" smtClean="0">
                <a:latin typeface="Courier"/>
              </a:rPr>
              <a:t>/6.2.0/lib64/libgcc_s.so.1</a:t>
            </a:r>
            <a:br>
              <a:rPr lang="fr-FR" sz="1600" dirty="0" smtClean="0">
                <a:latin typeface="Courier"/>
              </a:rPr>
            </a:br>
            <a:r>
              <a:rPr lang="fr-FR" sz="1600" dirty="0">
                <a:latin typeface="Courier"/>
              </a:rPr>
              <a:t/>
            </a:r>
            <a:br>
              <a:rPr lang="fr-FR" sz="1600" dirty="0">
                <a:latin typeface="Courier"/>
              </a:rPr>
            </a:br>
            <a:r>
              <a:rPr lang="fr-FR" sz="1600" dirty="0">
                <a:latin typeface="Courier"/>
              </a:rPr>
              <a:t>libmpich.so.12 =&gt; /cm/</a:t>
            </a:r>
            <a:r>
              <a:rPr lang="fr-FR" sz="1600" dirty="0" err="1">
                <a:latin typeface="Courier"/>
              </a:rPr>
              <a:t>shared</a:t>
            </a:r>
            <a:r>
              <a:rPr lang="fr-FR" sz="1600" dirty="0">
                <a:latin typeface="Courier"/>
              </a:rPr>
              <a:t>/</a:t>
            </a:r>
            <a:r>
              <a:rPr lang="fr-FR" sz="1600" dirty="0" err="1">
                <a:latin typeface="Courier"/>
              </a:rPr>
              <a:t>apps</a:t>
            </a:r>
            <a:r>
              <a:rPr lang="fr-FR" sz="1600" dirty="0">
                <a:latin typeface="Courier"/>
              </a:rPr>
              <a:t>/</a:t>
            </a:r>
            <a:r>
              <a:rPr lang="fr-FR" sz="1600" dirty="0" err="1">
                <a:latin typeface="Courier"/>
              </a:rPr>
              <a:t>mpich</a:t>
            </a:r>
            <a:r>
              <a:rPr lang="fr-FR" sz="1600" dirty="0">
                <a:latin typeface="Courier"/>
              </a:rPr>
              <a:t>/</a:t>
            </a:r>
            <a:r>
              <a:rPr lang="fr-FR" sz="1600" dirty="0" err="1">
                <a:latin typeface="Courier"/>
              </a:rPr>
              <a:t>ge</a:t>
            </a:r>
            <a:r>
              <a:rPr lang="fr-FR" sz="1600" dirty="0">
                <a:latin typeface="Courier"/>
              </a:rPr>
              <a:t>/</a:t>
            </a:r>
            <a:r>
              <a:rPr lang="fr-FR" sz="1600" dirty="0" err="1">
                <a:latin typeface="Courier"/>
              </a:rPr>
              <a:t>gcc</a:t>
            </a:r>
            <a:r>
              <a:rPr lang="fr-FR" sz="1600" dirty="0">
                <a:latin typeface="Courier"/>
              </a:rPr>
              <a:t>/64/3.1/lib/libmpich.so.12 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used shared libraries?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Could just static link at compile time – all symbols in binary. This uses more memory especially for parallel codes with x copies of binary in memory.</a:t>
            </a:r>
          </a:p>
          <a:p>
            <a:r>
              <a:rPr lang="en-US" dirty="0" smtClean="0"/>
              <a:t>Need to make sure that shared libraries are in the path</a:t>
            </a:r>
            <a:br>
              <a:rPr lang="en-US" dirty="0" smtClean="0"/>
            </a:br>
            <a:r>
              <a:rPr lang="en-US" dirty="0" smtClean="0"/>
              <a:t>	$LD_LIBRARY_PATH (this is what modules do)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 smtClean="0"/>
              <a:t>rpath</a:t>
            </a:r>
            <a:r>
              <a:rPr lang="en-US" dirty="0" smtClean="0"/>
              <a:t> at compile time</a:t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r>
              <a:rPr lang="en-US" dirty="0"/>
              <a:t>C</a:t>
            </a:r>
            <a:r>
              <a:rPr lang="en-US" dirty="0" smtClean="0"/>
              <a:t>an update minor library versions without recompiling, if API does not change or even inject replacements with $LD_PRELOAD</a:t>
            </a:r>
          </a:p>
          <a:p>
            <a:r>
              <a:rPr lang="en-US" dirty="0" smtClean="0"/>
              <a:t>LDD Tricks. Try LD_DEBUG=files when running dynamic executable</a:t>
            </a:r>
            <a:br>
              <a:rPr lang="en-US" dirty="0" smtClean="0"/>
            </a:br>
            <a:r>
              <a:rPr lang="en-US" dirty="0" smtClean="0"/>
              <a:t>“LD_DEBUG=help cat” will give all options.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Totalview</a:t>
            </a:r>
            <a:r>
              <a:rPr lang="en-US" dirty="0" smtClean="0"/>
              <a:t> for parallel debugging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urier"/>
              </a:rPr>
              <a:t>m</a:t>
            </a:r>
            <a:r>
              <a:rPr lang="en-US" sz="1600" dirty="0" smtClean="0">
                <a:latin typeface="Courier"/>
              </a:rPr>
              <a:t>odule use /home/software/</a:t>
            </a:r>
            <a:r>
              <a:rPr lang="en-US" sz="1600" dirty="0" err="1" smtClean="0">
                <a:latin typeface="Courier"/>
              </a:rPr>
              <a:t>psfc</a:t>
            </a:r>
            <a:r>
              <a:rPr lang="en-US" sz="1600" dirty="0" smtClean="0">
                <a:latin typeface="Courier"/>
              </a:rPr>
              <a:t>/</a:t>
            </a:r>
            <a:r>
              <a:rPr lang="en-US" sz="1600" dirty="0" err="1" smtClean="0">
                <a:latin typeface="Courier"/>
              </a:rPr>
              <a:t>modulesfiles</a:t>
            </a:r>
            <a:r>
              <a:rPr lang="en-US" sz="1600" dirty="0" smtClean="0">
                <a:latin typeface="Courier"/>
              </a:rPr>
              <a:t/>
            </a:r>
            <a:br>
              <a:rPr lang="en-US" sz="1600" dirty="0" smtClean="0">
                <a:latin typeface="Courier"/>
              </a:rPr>
            </a:br>
            <a:r>
              <a:rPr lang="en-US" sz="1600" dirty="0" smtClean="0">
                <a:latin typeface="Courier"/>
              </a:rPr>
              <a:t>module load </a:t>
            </a:r>
            <a:r>
              <a:rPr lang="en-US" sz="1600" dirty="0" err="1" smtClean="0">
                <a:latin typeface="Courier"/>
              </a:rPr>
              <a:t>psfc</a:t>
            </a:r>
            <a:r>
              <a:rPr lang="en-US" sz="1600" dirty="0" smtClean="0">
                <a:latin typeface="Courier"/>
              </a:rPr>
              <a:t>/</a:t>
            </a:r>
            <a:r>
              <a:rPr lang="en-US" sz="1600" dirty="0" err="1" smtClean="0">
                <a:latin typeface="Courier"/>
              </a:rPr>
              <a:t>totalview</a:t>
            </a:r>
            <a:r>
              <a:rPr lang="en-US" sz="1600" dirty="0" smtClean="0">
                <a:latin typeface="Courier"/>
              </a:rPr>
              <a:t/>
            </a:r>
            <a:br>
              <a:rPr lang="en-US" sz="1600" dirty="0" smtClean="0">
                <a:latin typeface="Courier"/>
              </a:rPr>
            </a:br>
            <a:r>
              <a:rPr lang="en-US" sz="1600" dirty="0" err="1" smtClean="0">
                <a:latin typeface="Courier"/>
              </a:rPr>
              <a:t>mpicc</a:t>
            </a:r>
            <a:r>
              <a:rPr lang="en-US" sz="1600" dirty="0" smtClean="0">
                <a:latin typeface="Courier"/>
              </a:rPr>
              <a:t> -g …</a:t>
            </a:r>
            <a:br>
              <a:rPr lang="en-US" sz="1600" dirty="0" smtClean="0">
                <a:latin typeface="Courier"/>
              </a:rPr>
            </a:br>
            <a:r>
              <a:rPr lang="en-US" sz="1600" dirty="0" err="1" smtClean="0">
                <a:latin typeface="Courier"/>
              </a:rPr>
              <a:t>mpirun</a:t>
            </a:r>
            <a:r>
              <a:rPr lang="en-US" sz="1600" dirty="0" smtClean="0">
                <a:latin typeface="Courier"/>
              </a:rPr>
              <a:t> –</a:t>
            </a:r>
            <a:r>
              <a:rPr lang="en-US" sz="1600" dirty="0" err="1" smtClean="0">
                <a:latin typeface="Courier"/>
              </a:rPr>
              <a:t>tv</a:t>
            </a:r>
            <a:r>
              <a:rPr lang="en-US" sz="1600" dirty="0" smtClean="0">
                <a:latin typeface="Courier"/>
              </a:rPr>
              <a:t> –np 4 ./</a:t>
            </a:r>
            <a:r>
              <a:rPr lang="en-US" sz="1600" dirty="0" err="1" smtClean="0">
                <a:latin typeface="Courier"/>
              </a:rPr>
              <a:t>cpi</a:t>
            </a:r>
            <a:endParaRPr lang="en-US" sz="1600" dirty="0" smtClean="0">
              <a:latin typeface="Courier"/>
            </a:endParaRPr>
          </a:p>
          <a:p>
            <a:endParaRPr lang="en-US" sz="1600" dirty="0">
              <a:latin typeface="Courier"/>
            </a:endParaRPr>
          </a:p>
          <a:p>
            <a:r>
              <a:rPr lang="en-US" sz="1600" dirty="0" smtClean="0">
                <a:latin typeface="Courier"/>
              </a:rPr>
              <a:t>Can set breakpoints graphically</a:t>
            </a:r>
          </a:p>
          <a:p>
            <a:r>
              <a:rPr lang="en-US" sz="1600" dirty="0" smtClean="0">
                <a:latin typeface="Courier"/>
              </a:rPr>
              <a:t>View local values</a:t>
            </a:r>
          </a:p>
          <a:p>
            <a:r>
              <a:rPr lang="en-US" sz="1600" dirty="0" smtClean="0">
                <a:latin typeface="Courier"/>
              </a:rPr>
              <a:t>“Dive” into variables to look at scope across processes.</a:t>
            </a:r>
            <a:endParaRPr lang="en-US" sz="1600" dirty="0">
              <a:latin typeface="Courier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946" y="1646238"/>
            <a:ext cx="5182414" cy="41277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Totalview</a:t>
            </a:r>
            <a:r>
              <a:rPr lang="en-US" dirty="0" smtClean="0"/>
              <a:t> cont.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309" y="1365286"/>
            <a:ext cx="7311382" cy="51736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fair amount of debugging workflows are understanding how symbols are resolved</a:t>
            </a:r>
          </a:p>
          <a:p>
            <a:r>
              <a:rPr lang="en-US" dirty="0" smtClean="0"/>
              <a:t>Getting your job to run, and getting past bottlenecks requires understanding resources needed and available</a:t>
            </a:r>
          </a:p>
          <a:p>
            <a:r>
              <a:rPr lang="en-US" dirty="0" smtClean="0"/>
              <a:t>Diagnosing errors in parallel codes is helped by a visual parallel debugger such as </a:t>
            </a:r>
            <a:r>
              <a:rPr lang="en-US" dirty="0" err="1" smtClean="0"/>
              <a:t>totalview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6712" y="2967335"/>
            <a:ext cx="77185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 for your attention!</a:t>
            </a:r>
            <a:b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99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linux</a:t>
            </a:r>
            <a:r>
              <a:rPr lang="en-US" dirty="0" smtClean="0"/>
              <a:t> in MS-Windows and OSX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Microsoft store, search for </a:t>
            </a:r>
            <a:r>
              <a:rPr lang="en-US" dirty="0"/>
              <a:t>U</a:t>
            </a:r>
            <a:r>
              <a:rPr lang="en-US" dirty="0" smtClean="0"/>
              <a:t>buntu or </a:t>
            </a:r>
            <a:r>
              <a:rPr lang="en-US" dirty="0" err="1" smtClean="0"/>
              <a:t>OpenSuse</a:t>
            </a:r>
            <a:r>
              <a:rPr lang="en-US" dirty="0" smtClean="0"/>
              <a:t> or </a:t>
            </a:r>
            <a:r>
              <a:rPr lang="en-US" dirty="0" err="1" smtClean="0"/>
              <a:t>Debian</a:t>
            </a:r>
            <a:r>
              <a:rPr lang="en-US" dirty="0" smtClean="0"/>
              <a:t> and install</a:t>
            </a:r>
          </a:p>
          <a:p>
            <a:r>
              <a:rPr lang="en-US" dirty="0" smtClean="0"/>
              <a:t>All run in the Windows Subsystem for Linux (WSL) and can run side by side</a:t>
            </a:r>
          </a:p>
          <a:p>
            <a:r>
              <a:rPr lang="en-US" dirty="0" smtClean="0"/>
              <a:t>Add your favorite </a:t>
            </a:r>
            <a:r>
              <a:rPr lang="en-US" dirty="0" err="1" smtClean="0"/>
              <a:t>linux</a:t>
            </a:r>
            <a:r>
              <a:rPr lang="en-US" dirty="0" smtClean="0"/>
              <a:t> apps and tools with the appropriate package manager (</a:t>
            </a:r>
            <a:r>
              <a:rPr lang="en-US" dirty="0" err="1" smtClean="0"/>
              <a:t>eg</a:t>
            </a:r>
            <a:r>
              <a:rPr lang="en-US" dirty="0" smtClean="0"/>
              <a:t> apt-get for Ubuntu)</a:t>
            </a:r>
          </a:p>
          <a:p>
            <a:r>
              <a:rPr lang="en-US" dirty="0" smtClean="0"/>
              <a:t>X11 server also comes with Windows </a:t>
            </a:r>
            <a:r>
              <a:rPr lang="en-US" dirty="0" err="1" smtClean="0"/>
              <a:t>MobaXterm</a:t>
            </a:r>
            <a:r>
              <a:rPr lang="en-US" dirty="0" smtClean="0"/>
              <a:t> program which is WSL (and putty and </a:t>
            </a:r>
            <a:r>
              <a:rPr lang="en-US" dirty="0" err="1" smtClean="0"/>
              <a:t>SecureCRT</a:t>
            </a:r>
            <a:r>
              <a:rPr lang="en-US" dirty="0" smtClean="0"/>
              <a:t>) aware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OSX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Native BSD </a:t>
            </a:r>
            <a:r>
              <a:rPr lang="en-US" dirty="0" err="1" smtClean="0"/>
              <a:t>unix</a:t>
            </a:r>
            <a:endParaRPr lang="en-US" dirty="0" smtClean="0"/>
          </a:p>
          <a:p>
            <a:r>
              <a:rPr lang="en-US" dirty="0" smtClean="0"/>
              <a:t>Need to add X11 (</a:t>
            </a:r>
            <a:r>
              <a:rPr lang="en-US" dirty="0" err="1" smtClean="0"/>
              <a:t>XQuartz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Pick and add a package manager (</a:t>
            </a:r>
            <a:r>
              <a:rPr lang="en-US" dirty="0" err="1" smtClean="0"/>
              <a:t>macports</a:t>
            </a:r>
            <a:r>
              <a:rPr lang="en-US" dirty="0" smtClean="0"/>
              <a:t>, fink, brew)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1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. . 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Terminal and desktop connections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/>
          </a:p>
        </p:txBody>
      </p:sp>
      <p:pic>
        <p:nvPicPr>
          <p:cNvPr id="4100" name="Picture 4" descr="Image result for connecting compu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14" y="547557"/>
            <a:ext cx="3810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3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10203" cy="1325563"/>
          </a:xfrm>
        </p:spPr>
        <p:txBody>
          <a:bodyPr/>
          <a:lstStyle/>
          <a:p>
            <a:r>
              <a:rPr lang="en-US" dirty="0" smtClean="0"/>
              <a:t>SSH keys: </a:t>
            </a:r>
            <a:r>
              <a:rPr lang="en-US" dirty="0"/>
              <a:t>p</a:t>
            </a:r>
            <a:r>
              <a:rPr lang="en-US" dirty="0" smtClean="0"/>
              <a:t>assphrases and not passwords.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difference?</a:t>
            </a:r>
          </a:p>
          <a:p>
            <a:pPr lvl="1"/>
            <a:r>
              <a:rPr lang="en-US" dirty="0" smtClean="0"/>
              <a:t>There is a key *pair*. A private key on the connecting </a:t>
            </a:r>
            <a:br>
              <a:rPr lang="en-US" dirty="0" smtClean="0"/>
            </a:br>
            <a:r>
              <a:rPr lang="en-US" dirty="0" smtClean="0"/>
              <a:t>computer and a public key on the server you are </a:t>
            </a:r>
            <a:br>
              <a:rPr lang="en-US" dirty="0" smtClean="0"/>
            </a:br>
            <a:r>
              <a:rPr lang="en-US" dirty="0" smtClean="0"/>
              <a:t>connecting to. The passphrase decrypts the local private </a:t>
            </a:r>
            <a:br>
              <a:rPr lang="en-US" dirty="0" smtClean="0"/>
            </a:br>
            <a:r>
              <a:rPr lang="en-US" dirty="0" smtClean="0"/>
              <a:t>key. The public-private key pair is then used to establish an encrypted channel. A password hash is stored on the server. You only need the password to connect.</a:t>
            </a:r>
          </a:p>
          <a:p>
            <a:r>
              <a:rPr lang="en-US" dirty="0" err="1" smtClean="0"/>
              <a:t>Nersc</a:t>
            </a:r>
            <a:r>
              <a:rPr lang="en-US" dirty="0" smtClean="0"/>
              <a:t> sshproxy.sh, how does it work?</a:t>
            </a:r>
          </a:p>
          <a:p>
            <a:pPr lvl="1"/>
            <a:r>
              <a:rPr lang="en-US" dirty="0" err="1" smtClean="0"/>
              <a:t>Nersc</a:t>
            </a:r>
            <a:r>
              <a:rPr lang="en-US" dirty="0" smtClean="0"/>
              <a:t> used to let you set your own </a:t>
            </a:r>
            <a:r>
              <a:rPr lang="en-US" dirty="0" err="1" smtClean="0"/>
              <a:t>ssh</a:t>
            </a:r>
            <a:r>
              <a:rPr lang="en-US" dirty="0" smtClean="0"/>
              <a:t> keys through nim.nersc.gov. This prevents permanent empty passphrase keys.</a:t>
            </a:r>
          </a:p>
          <a:p>
            <a:pPr lvl="1"/>
            <a:r>
              <a:rPr lang="en-US" dirty="0" smtClean="0"/>
              <a:t>Creates passphrase free keys and posts them to </a:t>
            </a:r>
            <a:r>
              <a:rPr lang="en-US" dirty="0" err="1" smtClean="0"/>
              <a:t>nersc</a:t>
            </a:r>
            <a:r>
              <a:rPr lang="en-US" dirty="0" smtClean="0"/>
              <a:t> authenticating with your password and multi-factor authentication (MFA). Keys are good for 24hrs.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pic>
        <p:nvPicPr>
          <p:cNvPr id="3078" name="Picture 6" descr="Image result for antique padlock and key image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03" y="161156"/>
            <a:ext cx="3097955" cy="29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09865" cy="1325563"/>
          </a:xfrm>
        </p:spPr>
        <p:txBody>
          <a:bodyPr/>
          <a:lstStyle/>
          <a:p>
            <a:r>
              <a:rPr lang="en-US" dirty="0" smtClean="0"/>
              <a:t>SSH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224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Permissions on keys</a:t>
            </a:r>
          </a:p>
          <a:p>
            <a:pPr lvl="1"/>
            <a:r>
              <a:rPr lang="en-US" dirty="0" smtClean="0"/>
              <a:t>Linux requires the keys and directory only be readable</a:t>
            </a:r>
            <a:br>
              <a:rPr lang="en-US" dirty="0" smtClean="0"/>
            </a:br>
            <a:r>
              <a:rPr lang="en-US" dirty="0" smtClean="0"/>
              <a:t> by the user (</a:t>
            </a:r>
            <a:r>
              <a:rPr lang="en-US" dirty="0" err="1" smtClean="0"/>
              <a:t>chmod</a:t>
            </a:r>
            <a:r>
              <a:rPr lang="en-US" dirty="0" smtClean="0"/>
              <a:t> 600 or 700 permissions)</a:t>
            </a:r>
          </a:p>
          <a:p>
            <a:r>
              <a:rPr lang="en-US" dirty="0" smtClean="0"/>
              <a:t>Each client machine must have  a copy of the private key, </a:t>
            </a:r>
            <a:r>
              <a:rPr lang="en-US" dirty="0" err="1" smtClean="0"/>
              <a:t>ie</a:t>
            </a:r>
            <a:r>
              <a:rPr lang="en-US" dirty="0" smtClean="0"/>
              <a:t> you cannot connect from your friend’s laptop before copying your key over – which you should probably not do.</a:t>
            </a:r>
          </a:p>
          <a:p>
            <a:r>
              <a:rPr lang="en-US" dirty="0" smtClean="0"/>
              <a:t>Target server must have public key copy appended to $HOME/.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authorized_keys</a:t>
            </a:r>
            <a:r>
              <a:rPr lang="en-US" dirty="0" smtClean="0"/>
              <a:t> and sometimes a copy in $HOME/.</a:t>
            </a:r>
            <a:r>
              <a:rPr lang="en-US" dirty="0" err="1" smtClean="0"/>
              <a:t>ssh</a:t>
            </a:r>
            <a:r>
              <a:rPr lang="en-US" dirty="0" smtClean="0"/>
              <a:t>/ itself with correct permissions.</a:t>
            </a:r>
          </a:p>
          <a:p>
            <a:r>
              <a:rPr lang="en-US" dirty="0" smtClean="0"/>
              <a:t>Wrong or forgotten passphrase, using </a:t>
            </a:r>
            <a:r>
              <a:rPr lang="en-US" smtClean="0"/>
              <a:t>wrong key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7</a:t>
            </a:fld>
            <a:endParaRPr lang="en-US"/>
          </a:p>
        </p:txBody>
      </p:sp>
      <p:pic>
        <p:nvPicPr>
          <p:cNvPr id="6146" name="Picture 2" descr="Image result for pitfal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69" y="246062"/>
            <a:ext cx="36576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</a:t>
            </a:r>
            <a:r>
              <a:rPr lang="en-US" dirty="0" err="1" smtClean="0"/>
              <a:t>ssh</a:t>
            </a:r>
            <a:r>
              <a:rPr lang="en-US" dirty="0" smtClean="0"/>
              <a:t>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smtClean="0"/>
              <a:t>it: Make, verify and use </a:t>
            </a:r>
            <a:r>
              <a:rPr lang="en-US" dirty="0" err="1" smtClean="0"/>
              <a:t>ssh</a:t>
            </a:r>
            <a:r>
              <a:rPr lang="en-US" dirty="0" smtClean="0"/>
              <a:t> key with passphrase see </a:t>
            </a:r>
            <a:r>
              <a:rPr lang="en-US" dirty="0"/>
              <a:t>gist: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latin typeface="Courier"/>
              </a:rPr>
              <a:t>https</a:t>
            </a:r>
            <a:r>
              <a:rPr lang="en-US" sz="1800" dirty="0">
                <a:latin typeface="Courier"/>
              </a:rPr>
              <a:t>://</a:t>
            </a:r>
            <a:r>
              <a:rPr lang="en-US" sz="1800" dirty="0" smtClean="0">
                <a:latin typeface="Courier"/>
              </a:rPr>
              <a:t>gist.github.com/jcwright77/7d5a934338140af025eba6f6e0868c32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 </a:t>
            </a:r>
            <a:endParaRPr lang="en-US" dirty="0"/>
          </a:p>
          <a:p>
            <a:r>
              <a:rPr lang="en-US" dirty="0" smtClean="0"/>
              <a:t>Do it: Add a new key for logging in to engaging.</a:t>
            </a:r>
          </a:p>
          <a:p>
            <a:endParaRPr lang="en-US" dirty="0"/>
          </a:p>
          <a:p>
            <a:r>
              <a:rPr lang="en-US" strike="sngStrike" dirty="0"/>
              <a:t>Show it: </a:t>
            </a:r>
            <a:r>
              <a:rPr lang="en-US" strike="sngStrike" dirty="0" err="1"/>
              <a:t>nersc</a:t>
            </a:r>
            <a:r>
              <a:rPr lang="en-US" strike="sngStrike" dirty="0"/>
              <a:t> sshproxy.sh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Transfers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59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scp</a:t>
            </a:r>
            <a:r>
              <a:rPr lang="en-US" dirty="0" smtClean="0"/>
              <a:t> at bash prompt is the most universal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file </a:t>
            </a:r>
            <a:r>
              <a:rPr lang="en-US" dirty="0" smtClean="0">
                <a:hlinkClick r:id="rId3"/>
              </a:rPr>
              <a:t>user@eofe7.mit.edu:&lt;opt</a:t>
            </a:r>
            <a:r>
              <a:rPr lang="en-US" dirty="0" smtClean="0"/>
              <a:t> remote path&gt;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–</a:t>
            </a:r>
            <a:r>
              <a:rPr lang="en-US" dirty="0" err="1" smtClean="0"/>
              <a:t>rp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user@eofe7.mit.edu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user@eofe7.mit.edu:file</a:t>
            </a:r>
            <a:r>
              <a:rPr lang="en-US" dirty="0" smtClean="0"/>
              <a:t> .</a:t>
            </a:r>
          </a:p>
          <a:p>
            <a:r>
              <a:rPr lang="en-US" dirty="0" err="1" smtClean="0"/>
              <a:t>Gui</a:t>
            </a:r>
            <a:r>
              <a:rPr lang="en-US" dirty="0" smtClean="0"/>
              <a:t> such as </a:t>
            </a:r>
            <a:r>
              <a:rPr lang="en-US" dirty="0" err="1" smtClean="0"/>
              <a:t>WinSCP</a:t>
            </a:r>
            <a:r>
              <a:rPr lang="en-US" dirty="0" smtClean="0"/>
              <a:t>, </a:t>
            </a:r>
            <a:r>
              <a:rPr lang="en-US" dirty="0" err="1" smtClean="0"/>
              <a:t>Filezilla</a:t>
            </a:r>
            <a:r>
              <a:rPr lang="en-US" dirty="0" smtClean="0"/>
              <a:t>, </a:t>
            </a:r>
            <a:r>
              <a:rPr lang="en-US" dirty="0" err="1" smtClean="0"/>
              <a:t>Cyberduck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8/26/2019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CPS-FR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58D6-D8E9-3C4F-9A8A-2AC18DD7D31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11" y="3626123"/>
            <a:ext cx="6522778" cy="27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4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19728</TotalTime>
  <Words>1472</Words>
  <Application>Microsoft Office PowerPoint</Application>
  <PresentationFormat>Widescreen</PresentationFormat>
  <Paragraphs>414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Mangal</vt:lpstr>
      <vt:lpstr>Office Theme</vt:lpstr>
      <vt:lpstr>HPC Programming Practices – an introduction</vt:lpstr>
      <vt:lpstr>The Engaging system, eofe[78].mit.edu</vt:lpstr>
      <vt:lpstr>Your computer</vt:lpstr>
      <vt:lpstr>Use linux in MS-Windows and OSX</vt:lpstr>
      <vt:lpstr>Connecting . . .</vt:lpstr>
      <vt:lpstr>SSH keys: passphrases and not passwords.</vt:lpstr>
      <vt:lpstr>SSH pitfalls</vt:lpstr>
      <vt:lpstr>Exercise: ssh keys</vt:lpstr>
      <vt:lpstr>File Transfers</vt:lpstr>
      <vt:lpstr>Persistent remote desktop connections</vt:lpstr>
      <vt:lpstr>Environment modules</vt:lpstr>
      <vt:lpstr>Load modules to control which software and libraries you use</vt:lpstr>
      <vt:lpstr>What does a module look like</vt:lpstr>
      <vt:lpstr>Another example that also loads modules.</vt:lpstr>
      <vt:lpstr>Module use, examples</vt:lpstr>
      <vt:lpstr>Run an example          program</vt:lpstr>
      <vt:lpstr>Good practices with modules</vt:lpstr>
      <vt:lpstr>module show psfc/hdf5</vt:lpstr>
      <vt:lpstr>Queues and Partitions</vt:lpstr>
      <vt:lpstr>Resource allocation, waiting your turn</vt:lpstr>
      <vt:lpstr>Slurm commands</vt:lpstr>
      <vt:lpstr>SLURM examples</vt:lpstr>
      <vt:lpstr>Run a job in slurm</vt:lpstr>
      <vt:lpstr>Any questions?</vt:lpstr>
      <vt:lpstr>Basics of Debugging</vt:lpstr>
      <vt:lpstr>General principles</vt:lpstr>
      <vt:lpstr>Bugs from resource usage</vt:lpstr>
      <vt:lpstr>Exercise: See RSS vs VSZ</vt:lpstr>
      <vt:lpstr>Symbols</vt:lpstr>
      <vt:lpstr>Variables and routines are renamed, mangled</vt:lpstr>
      <vt:lpstr>Why used shared libraries?</vt:lpstr>
      <vt:lpstr>Debuggers</vt:lpstr>
      <vt:lpstr>Totalview for parallel debugging</vt:lpstr>
      <vt:lpstr>Totalview cont.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HPC</dc:title>
  <dc:creator>John C. Wright</dc:creator>
  <cp:lastModifiedBy>John Wright</cp:lastModifiedBy>
  <cp:revision>82</cp:revision>
  <dcterms:created xsi:type="dcterms:W3CDTF">2019-08-12T17:35:50Z</dcterms:created>
  <dcterms:modified xsi:type="dcterms:W3CDTF">2019-09-02T23:55:02Z</dcterms:modified>
</cp:coreProperties>
</file>